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heme/themeOverride1.xml" ContentType="application/vnd.openxmlformats-officedocument.themeOverr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68"/>
  </p:notesMasterIdLst>
  <p:sldIdLst>
    <p:sldId id="411" r:id="rId3"/>
    <p:sldId id="416" r:id="rId4"/>
    <p:sldId id="415" r:id="rId5"/>
    <p:sldId id="414" r:id="rId6"/>
    <p:sldId id="413" r:id="rId7"/>
    <p:sldId id="412" r:id="rId8"/>
    <p:sldId id="256" r:id="rId9"/>
    <p:sldId id="377" r:id="rId10"/>
    <p:sldId id="399" r:id="rId11"/>
    <p:sldId id="417" r:id="rId12"/>
    <p:sldId id="418" r:id="rId13"/>
    <p:sldId id="419" r:id="rId14"/>
    <p:sldId id="420" r:id="rId15"/>
    <p:sldId id="378" r:id="rId16"/>
    <p:sldId id="400" r:id="rId17"/>
    <p:sldId id="381" r:id="rId18"/>
    <p:sldId id="403" r:id="rId19"/>
    <p:sldId id="383" r:id="rId20"/>
    <p:sldId id="384" r:id="rId21"/>
    <p:sldId id="385" r:id="rId22"/>
    <p:sldId id="379" r:id="rId23"/>
    <p:sldId id="369" r:id="rId24"/>
    <p:sldId id="370" r:id="rId25"/>
    <p:sldId id="371" r:id="rId26"/>
    <p:sldId id="409" r:id="rId27"/>
    <p:sldId id="373" r:id="rId28"/>
    <p:sldId id="386" r:id="rId29"/>
    <p:sldId id="421" r:id="rId30"/>
    <p:sldId id="336" r:id="rId31"/>
    <p:sldId id="339" r:id="rId32"/>
    <p:sldId id="341" r:id="rId33"/>
    <p:sldId id="422" r:id="rId34"/>
    <p:sldId id="423" r:id="rId35"/>
    <p:sldId id="424" r:id="rId36"/>
    <p:sldId id="425" r:id="rId37"/>
    <p:sldId id="426" r:id="rId38"/>
    <p:sldId id="397" r:id="rId39"/>
    <p:sldId id="387" r:id="rId40"/>
    <p:sldId id="388" r:id="rId41"/>
    <p:sldId id="389" r:id="rId42"/>
    <p:sldId id="390" r:id="rId43"/>
    <p:sldId id="391" r:id="rId44"/>
    <p:sldId id="392" r:id="rId45"/>
    <p:sldId id="394" r:id="rId46"/>
    <p:sldId id="408" r:id="rId47"/>
    <p:sldId id="395" r:id="rId48"/>
    <p:sldId id="396" r:id="rId49"/>
    <p:sldId id="398" r:id="rId50"/>
    <p:sldId id="345" r:id="rId51"/>
    <p:sldId id="347" r:id="rId52"/>
    <p:sldId id="350" r:id="rId53"/>
    <p:sldId id="351" r:id="rId54"/>
    <p:sldId id="355" r:id="rId55"/>
    <p:sldId id="352" r:id="rId56"/>
    <p:sldId id="353" r:id="rId57"/>
    <p:sldId id="354" r:id="rId58"/>
    <p:sldId id="356" r:id="rId59"/>
    <p:sldId id="357" r:id="rId60"/>
    <p:sldId id="410" r:id="rId61"/>
    <p:sldId id="402" r:id="rId62"/>
    <p:sldId id="375" r:id="rId63"/>
    <p:sldId id="404" r:id="rId64"/>
    <p:sldId id="406" r:id="rId65"/>
    <p:sldId id="407" r:id="rId66"/>
    <p:sldId id="323" r:id="rId67"/>
  </p:sldIdLst>
  <p:sldSz cx="9144000" cy="6858000" type="screen4x3"/>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ittlere Formatvorlage 2 - Akz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ittlere Formatvorlage 2 - Akz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237" autoAdjust="0"/>
    <p:restoredTop sz="77593" autoAdjust="0"/>
  </p:normalViewPr>
  <p:slideViewPr>
    <p:cSldViewPr>
      <p:cViewPr varScale="1">
        <p:scale>
          <a:sx n="75" d="100"/>
          <a:sy n="75" d="100"/>
        </p:scale>
        <p:origin x="-1704" y="-90"/>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notesMaster" Target="notesMasters/notesMaster1.xml"/><Relationship Id="rId7" Type="http://schemas.openxmlformats.org/officeDocument/2006/relationships/slide" Target="slides/slide5.xml"/><Relationship Id="rId71"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61" Type="http://schemas.openxmlformats.org/officeDocument/2006/relationships/slide" Target="slides/slide59.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tableStyles" Target="tableStyle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7FB33F0-7CF0-4B73-B56D-4157D16506D2}" type="datetimeFigureOut">
              <a:rPr lang="de-DE" smtClean="0"/>
              <a:t>10.12.2013</a:t>
            </a:fld>
            <a:endParaRPr lang="de-DE"/>
          </a:p>
        </p:txBody>
      </p:sp>
      <p:sp>
        <p:nvSpPr>
          <p:cNvPr id="4" name="Folienbildplatzhalt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6" name="Fußzeilenplatzhalt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FE8F0C2-877A-49F8-B7A1-7F48C9F034FD}" type="slidenum">
              <a:rPr lang="de-DE" smtClean="0"/>
              <a:t>‹Nr.›</a:t>
            </a:fld>
            <a:endParaRPr lang="de-DE"/>
          </a:p>
        </p:txBody>
      </p:sp>
    </p:spTree>
    <p:extLst>
      <p:ext uri="{BB962C8B-B14F-4D97-AF65-F5344CB8AC3E}">
        <p14:creationId xmlns:p14="http://schemas.microsoft.com/office/powerpoint/2010/main" val="37458058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www.gesetze-im-internet.de/gg/art_5.html"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www.sciencegarden.de/content/2011-08/verfassungswidriger-eingriff-in-die-wissenschaftsfreiheit"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4FE8F0C2-877A-49F8-B7A1-7F48C9F034FD}" type="slidenum">
              <a:rPr lang="de-DE" smtClean="0"/>
              <a:t>1</a:t>
            </a:fld>
            <a:endParaRPr lang="de-DE"/>
          </a:p>
        </p:txBody>
      </p:sp>
    </p:spTree>
    <p:extLst>
      <p:ext uri="{BB962C8B-B14F-4D97-AF65-F5344CB8AC3E}">
        <p14:creationId xmlns:p14="http://schemas.microsoft.com/office/powerpoint/2010/main" val="17902887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4FE8F0C2-877A-49F8-B7A1-7F48C9F034FD}" type="slidenum">
              <a:rPr lang="de-DE" smtClean="0"/>
              <a:t>10</a:t>
            </a:fld>
            <a:endParaRPr lang="de-DE"/>
          </a:p>
        </p:txBody>
      </p:sp>
    </p:spTree>
    <p:extLst>
      <p:ext uri="{BB962C8B-B14F-4D97-AF65-F5344CB8AC3E}">
        <p14:creationId xmlns:p14="http://schemas.microsoft.com/office/powerpoint/2010/main" val="17902887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4FE8F0C2-877A-49F8-B7A1-7F48C9F034FD}" type="slidenum">
              <a:rPr lang="de-DE" smtClean="0"/>
              <a:t>11</a:t>
            </a:fld>
            <a:endParaRPr lang="de-DE"/>
          </a:p>
        </p:txBody>
      </p:sp>
    </p:spTree>
    <p:extLst>
      <p:ext uri="{BB962C8B-B14F-4D97-AF65-F5344CB8AC3E}">
        <p14:creationId xmlns:p14="http://schemas.microsoft.com/office/powerpoint/2010/main" val="17902887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4FE8F0C2-877A-49F8-B7A1-7F48C9F034FD}" type="slidenum">
              <a:rPr lang="de-DE" smtClean="0"/>
              <a:t>12</a:t>
            </a:fld>
            <a:endParaRPr lang="de-DE"/>
          </a:p>
        </p:txBody>
      </p:sp>
    </p:spTree>
    <p:extLst>
      <p:ext uri="{BB962C8B-B14F-4D97-AF65-F5344CB8AC3E}">
        <p14:creationId xmlns:p14="http://schemas.microsoft.com/office/powerpoint/2010/main" val="17902887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4FE8F0C2-877A-49F8-B7A1-7F48C9F034FD}" type="slidenum">
              <a:rPr lang="de-DE" smtClean="0"/>
              <a:t>13</a:t>
            </a:fld>
            <a:endParaRPr lang="de-DE"/>
          </a:p>
        </p:txBody>
      </p:sp>
    </p:spTree>
    <p:extLst>
      <p:ext uri="{BB962C8B-B14F-4D97-AF65-F5344CB8AC3E}">
        <p14:creationId xmlns:p14="http://schemas.microsoft.com/office/powerpoint/2010/main" val="37878680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4FE8F0C2-877A-49F8-B7A1-7F48C9F034FD}" type="slidenum">
              <a:rPr lang="de-DE" smtClean="0"/>
              <a:t>14</a:t>
            </a:fld>
            <a:endParaRPr lang="de-DE"/>
          </a:p>
        </p:txBody>
      </p:sp>
    </p:spTree>
    <p:extLst>
      <p:ext uri="{BB962C8B-B14F-4D97-AF65-F5344CB8AC3E}">
        <p14:creationId xmlns:p14="http://schemas.microsoft.com/office/powerpoint/2010/main" val="16868086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4FE8F0C2-877A-49F8-B7A1-7F48C9F034FD}" type="slidenum">
              <a:rPr lang="de-DE" smtClean="0"/>
              <a:t>15</a:t>
            </a:fld>
            <a:endParaRPr lang="de-DE"/>
          </a:p>
        </p:txBody>
      </p:sp>
    </p:spTree>
    <p:extLst>
      <p:ext uri="{BB962C8B-B14F-4D97-AF65-F5344CB8AC3E}">
        <p14:creationId xmlns:p14="http://schemas.microsoft.com/office/powerpoint/2010/main" val="17902887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4FE8F0C2-877A-49F8-B7A1-7F48C9F034FD}" type="slidenum">
              <a:rPr lang="de-DE" smtClean="0"/>
              <a:t>16</a:t>
            </a:fld>
            <a:endParaRPr lang="de-DE"/>
          </a:p>
        </p:txBody>
      </p:sp>
    </p:spTree>
    <p:extLst>
      <p:ext uri="{BB962C8B-B14F-4D97-AF65-F5344CB8AC3E}">
        <p14:creationId xmlns:p14="http://schemas.microsoft.com/office/powerpoint/2010/main" val="37878680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4FE8F0C2-877A-49F8-B7A1-7F48C9F034FD}" type="slidenum">
              <a:rPr lang="de-DE" smtClean="0"/>
              <a:t>17</a:t>
            </a:fld>
            <a:endParaRPr lang="de-DE"/>
          </a:p>
        </p:txBody>
      </p:sp>
    </p:spTree>
    <p:extLst>
      <p:ext uri="{BB962C8B-B14F-4D97-AF65-F5344CB8AC3E}">
        <p14:creationId xmlns:p14="http://schemas.microsoft.com/office/powerpoint/2010/main" val="17902887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4FE8F0C2-877A-49F8-B7A1-7F48C9F034FD}" type="slidenum">
              <a:rPr lang="de-DE" smtClean="0"/>
              <a:t>18</a:t>
            </a:fld>
            <a:endParaRPr lang="de-DE"/>
          </a:p>
        </p:txBody>
      </p:sp>
    </p:spTree>
    <p:extLst>
      <p:ext uri="{BB962C8B-B14F-4D97-AF65-F5344CB8AC3E}">
        <p14:creationId xmlns:p14="http://schemas.microsoft.com/office/powerpoint/2010/main" val="17902887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4FE8F0C2-877A-49F8-B7A1-7F48C9F034FD}" type="slidenum">
              <a:rPr lang="de-DE" smtClean="0"/>
              <a:t>19</a:t>
            </a:fld>
            <a:endParaRPr lang="de-DE"/>
          </a:p>
        </p:txBody>
      </p:sp>
    </p:spTree>
    <p:extLst>
      <p:ext uri="{BB962C8B-B14F-4D97-AF65-F5344CB8AC3E}">
        <p14:creationId xmlns:p14="http://schemas.microsoft.com/office/powerpoint/2010/main" val="17902887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http://kinderbloghamburg.files.wordpress.com/2009/11/spritze-sxc.jpg</a:t>
            </a:r>
            <a:endParaRPr lang="de-DE" dirty="0"/>
          </a:p>
        </p:txBody>
      </p:sp>
      <p:sp>
        <p:nvSpPr>
          <p:cNvPr id="4" name="Foliennummernplatzhalter 3"/>
          <p:cNvSpPr>
            <a:spLocks noGrp="1"/>
          </p:cNvSpPr>
          <p:nvPr>
            <p:ph type="sldNum" sz="quarter" idx="10"/>
          </p:nvPr>
        </p:nvSpPr>
        <p:spPr/>
        <p:txBody>
          <a:bodyPr/>
          <a:lstStyle/>
          <a:p>
            <a:fld id="{4FE8F0C2-877A-49F8-B7A1-7F48C9F034FD}" type="slidenum">
              <a:rPr lang="de-DE" smtClean="0"/>
              <a:t>2</a:t>
            </a:fld>
            <a:endParaRPr lang="de-DE"/>
          </a:p>
        </p:txBody>
      </p:sp>
    </p:spTree>
    <p:extLst>
      <p:ext uri="{BB962C8B-B14F-4D97-AF65-F5344CB8AC3E}">
        <p14:creationId xmlns:p14="http://schemas.microsoft.com/office/powerpoint/2010/main" val="179028872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4FE8F0C2-877A-49F8-B7A1-7F48C9F034FD}" type="slidenum">
              <a:rPr lang="de-DE" smtClean="0"/>
              <a:t>20</a:t>
            </a:fld>
            <a:endParaRPr lang="de-DE"/>
          </a:p>
        </p:txBody>
      </p:sp>
    </p:spTree>
    <p:extLst>
      <p:ext uri="{BB962C8B-B14F-4D97-AF65-F5344CB8AC3E}">
        <p14:creationId xmlns:p14="http://schemas.microsoft.com/office/powerpoint/2010/main" val="37878680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55</a:t>
            </a:r>
            <a:endParaRPr lang="de-DE" dirty="0"/>
          </a:p>
        </p:txBody>
      </p:sp>
      <p:sp>
        <p:nvSpPr>
          <p:cNvPr id="4" name="Foliennummernplatzhalter 3"/>
          <p:cNvSpPr>
            <a:spLocks noGrp="1"/>
          </p:cNvSpPr>
          <p:nvPr>
            <p:ph type="sldNum" sz="quarter" idx="10"/>
          </p:nvPr>
        </p:nvSpPr>
        <p:spPr/>
        <p:txBody>
          <a:bodyPr/>
          <a:lstStyle/>
          <a:p>
            <a:fld id="{4FE8F0C2-877A-49F8-B7A1-7F48C9F034FD}" type="slidenum">
              <a:rPr lang="de-DE" smtClean="0"/>
              <a:t>21</a:t>
            </a:fld>
            <a:endParaRPr lang="de-DE"/>
          </a:p>
        </p:txBody>
      </p:sp>
    </p:spTree>
    <p:extLst>
      <p:ext uri="{BB962C8B-B14F-4D97-AF65-F5344CB8AC3E}">
        <p14:creationId xmlns:p14="http://schemas.microsoft.com/office/powerpoint/2010/main" val="16868086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kern="1200" dirty="0" smtClean="0">
                <a:solidFill>
                  <a:schemeClr val="tx1"/>
                </a:solidFill>
                <a:effectLst/>
                <a:latin typeface="+mn-lt"/>
                <a:ea typeface="+mn-ea"/>
                <a:cs typeface="+mn-cs"/>
              </a:rPr>
              <a:t>Warum sollte Staat die Wissenschaft schützen und fördern?</a:t>
            </a:r>
          </a:p>
          <a:p>
            <a:pPr lvl="0"/>
            <a:r>
              <a:rPr lang="de-DE" sz="1200" kern="1200" dirty="0" smtClean="0">
                <a:solidFill>
                  <a:schemeClr val="tx1"/>
                </a:solidFill>
                <a:effectLst/>
                <a:latin typeface="+mn-lt"/>
                <a:ea typeface="+mn-ea"/>
                <a:cs typeface="+mn-cs"/>
              </a:rPr>
              <a:t>Entscheidungen werden durch Wissenschaft fundiert (Huber, 2008, S. 11)</a:t>
            </a:r>
          </a:p>
          <a:p>
            <a:pPr lvl="1"/>
            <a:r>
              <a:rPr lang="de-DE" sz="1200" kern="1200" dirty="0" smtClean="0">
                <a:solidFill>
                  <a:schemeClr val="tx1"/>
                </a:solidFill>
                <a:effectLst/>
                <a:latin typeface="+mn-lt"/>
                <a:ea typeface="+mn-ea"/>
                <a:cs typeface="+mn-cs"/>
              </a:rPr>
              <a:t>Gesetzgebung (Legislative)  (Huber, 2008, S. 32) </a:t>
            </a:r>
          </a:p>
          <a:p>
            <a:pPr lvl="2"/>
            <a:r>
              <a:rPr lang="de-DE" sz="1200" kern="1200" dirty="0" smtClean="0">
                <a:solidFill>
                  <a:schemeClr val="tx1"/>
                </a:solidFill>
                <a:effectLst/>
                <a:latin typeface="+mn-lt"/>
                <a:ea typeface="+mn-ea"/>
                <a:cs typeface="+mn-cs"/>
              </a:rPr>
              <a:t>Entscheidung über Rauchverbot in öffentlichen Gebäuden, Stammzellenforschung (Gesetzgebung)</a:t>
            </a:r>
          </a:p>
          <a:p>
            <a:pPr lvl="2"/>
            <a:r>
              <a:rPr lang="de-DE" sz="1200" kern="1200" dirty="0" smtClean="0">
                <a:solidFill>
                  <a:schemeClr val="tx1"/>
                </a:solidFill>
                <a:effectLst/>
                <a:latin typeface="+mn-lt"/>
                <a:ea typeface="+mn-ea"/>
                <a:cs typeface="+mn-cs"/>
              </a:rPr>
              <a:t>Sachverständige und Abgeordnete arbeiten zusammen</a:t>
            </a:r>
          </a:p>
          <a:p>
            <a:pPr lvl="1"/>
            <a:r>
              <a:rPr lang="de-DE" sz="1200" kern="1200" dirty="0" smtClean="0">
                <a:solidFill>
                  <a:schemeClr val="tx1"/>
                </a:solidFill>
                <a:effectLst/>
                <a:latin typeface="+mn-lt"/>
                <a:ea typeface="+mn-ea"/>
                <a:cs typeface="+mn-cs"/>
              </a:rPr>
              <a:t>Vollziehung (Exekutive)</a:t>
            </a:r>
          </a:p>
          <a:p>
            <a:pPr lvl="2"/>
            <a:r>
              <a:rPr lang="de-DE" sz="1200" kern="1200" dirty="0" smtClean="0">
                <a:solidFill>
                  <a:schemeClr val="tx1"/>
                </a:solidFill>
                <a:effectLst/>
                <a:latin typeface="+mn-lt"/>
                <a:ea typeface="+mn-ea"/>
                <a:cs typeface="+mn-cs"/>
              </a:rPr>
              <a:t>Verordnungen (Huber, 2008, S. 33)</a:t>
            </a:r>
          </a:p>
          <a:p>
            <a:pPr lvl="2"/>
            <a:r>
              <a:rPr lang="de-DE" sz="1200" kern="1200" dirty="0" smtClean="0">
                <a:solidFill>
                  <a:schemeClr val="tx1"/>
                </a:solidFill>
                <a:effectLst/>
                <a:latin typeface="+mn-lt"/>
                <a:ea typeface="+mn-ea"/>
                <a:cs typeface="+mn-cs"/>
              </a:rPr>
              <a:t>Zulassung von Arzneimitteln (wissenschaftliche Beratung zur Risikoentscheidung)</a:t>
            </a:r>
          </a:p>
          <a:p>
            <a:pPr lvl="1"/>
            <a:r>
              <a:rPr lang="de-DE" sz="1200" kern="1200" dirty="0" smtClean="0">
                <a:solidFill>
                  <a:schemeClr val="tx1"/>
                </a:solidFill>
                <a:effectLst/>
                <a:latin typeface="+mn-lt"/>
                <a:ea typeface="+mn-ea"/>
                <a:cs typeface="+mn-cs"/>
              </a:rPr>
              <a:t>Rechtsprechung (Judikative)</a:t>
            </a:r>
          </a:p>
          <a:p>
            <a:pPr lvl="2"/>
            <a:r>
              <a:rPr lang="de-DE" sz="1200" kern="1200" dirty="0" smtClean="0">
                <a:solidFill>
                  <a:schemeClr val="tx1"/>
                </a:solidFill>
                <a:effectLst/>
                <a:latin typeface="+mn-lt"/>
                <a:ea typeface="+mn-ea"/>
                <a:cs typeface="+mn-cs"/>
              </a:rPr>
              <a:t>Sachverständigenurteile (Zurechnungsfähigkeit)</a:t>
            </a:r>
          </a:p>
          <a:p>
            <a:pPr lvl="0"/>
            <a:r>
              <a:rPr lang="de-DE" sz="1200" kern="1200" dirty="0" smtClean="0">
                <a:solidFill>
                  <a:schemeClr val="tx1"/>
                </a:solidFill>
                <a:effectLst/>
                <a:latin typeface="+mn-lt"/>
                <a:ea typeface="+mn-ea"/>
                <a:cs typeface="+mn-cs"/>
              </a:rPr>
              <a:t>TODO mehr auf Seite 11 und 12</a:t>
            </a:r>
          </a:p>
          <a:p>
            <a:pPr lvl="0"/>
            <a:r>
              <a:rPr lang="de-DE" sz="1200" kern="1200" dirty="0" smtClean="0">
                <a:solidFill>
                  <a:schemeClr val="tx1"/>
                </a:solidFill>
                <a:effectLst/>
                <a:latin typeface="+mn-lt"/>
                <a:ea typeface="+mn-ea"/>
                <a:cs typeface="+mn-cs"/>
              </a:rPr>
              <a:t>Wirtschaftlich, technologisch und sozialen Fortschritt</a:t>
            </a:r>
          </a:p>
          <a:p>
            <a:pPr lvl="0"/>
            <a:r>
              <a:rPr lang="de-DE" sz="1200" kern="1200" dirty="0" smtClean="0">
                <a:solidFill>
                  <a:schemeClr val="tx1"/>
                </a:solidFill>
                <a:effectLst/>
                <a:latin typeface="+mn-lt"/>
                <a:ea typeface="+mn-ea"/>
                <a:cs typeface="+mn-cs"/>
              </a:rPr>
              <a:t>Gilt für jeden Staat (Bundesländer, Deutschland, EU etc.)</a:t>
            </a:r>
          </a:p>
          <a:p>
            <a:endParaRPr lang="de-DE" dirty="0"/>
          </a:p>
        </p:txBody>
      </p:sp>
      <p:sp>
        <p:nvSpPr>
          <p:cNvPr id="4" name="Foliennummernplatzhalter 3"/>
          <p:cNvSpPr>
            <a:spLocks noGrp="1"/>
          </p:cNvSpPr>
          <p:nvPr>
            <p:ph type="sldNum" sz="quarter" idx="10"/>
          </p:nvPr>
        </p:nvSpPr>
        <p:spPr/>
        <p:txBody>
          <a:bodyPr/>
          <a:lstStyle/>
          <a:p>
            <a:fld id="{4FE8F0C2-877A-49F8-B7A1-7F48C9F034FD}" type="slidenum">
              <a:rPr lang="de-DE" smtClean="0"/>
              <a:t>22</a:t>
            </a:fld>
            <a:endParaRPr lang="de-DE"/>
          </a:p>
        </p:txBody>
      </p:sp>
    </p:spTree>
    <p:extLst>
      <p:ext uri="{BB962C8B-B14F-4D97-AF65-F5344CB8AC3E}">
        <p14:creationId xmlns:p14="http://schemas.microsoft.com/office/powerpoint/2010/main" val="378786801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kern="1200" dirty="0" smtClean="0">
                <a:solidFill>
                  <a:schemeClr val="tx1"/>
                </a:solidFill>
                <a:effectLst/>
                <a:latin typeface="+mn-lt"/>
                <a:ea typeface="+mn-ea"/>
                <a:cs typeface="+mn-cs"/>
              </a:rPr>
              <a:t>Wofür benötigt Wissenschaft den Staat?</a:t>
            </a:r>
          </a:p>
          <a:p>
            <a:pPr lvl="0"/>
            <a:r>
              <a:rPr lang="de-DE" sz="1200" kern="1200" dirty="0" smtClean="0">
                <a:solidFill>
                  <a:schemeClr val="tx1"/>
                </a:solidFill>
                <a:effectLst/>
                <a:latin typeface="+mn-lt"/>
                <a:ea typeface="+mn-ea"/>
                <a:cs typeface="+mn-cs"/>
              </a:rPr>
              <a:t>Staat schafft Rahmenbedingungen (Huber, 2008, S. 35)</a:t>
            </a:r>
          </a:p>
          <a:p>
            <a:pPr lvl="1"/>
            <a:r>
              <a:rPr lang="de-DE" sz="1200" kern="1200" dirty="0" smtClean="0">
                <a:solidFill>
                  <a:schemeClr val="tx1"/>
                </a:solidFill>
                <a:effectLst/>
                <a:latin typeface="+mn-lt"/>
                <a:ea typeface="+mn-ea"/>
                <a:cs typeface="+mn-cs"/>
              </a:rPr>
              <a:t>Rechts- und Friedensordnung</a:t>
            </a:r>
          </a:p>
          <a:p>
            <a:pPr lvl="1"/>
            <a:r>
              <a:rPr lang="de-DE" sz="1200" kern="1200" dirty="0" smtClean="0">
                <a:solidFill>
                  <a:schemeClr val="tx1"/>
                </a:solidFill>
                <a:effectLst/>
                <a:latin typeface="+mn-lt"/>
                <a:ea typeface="+mn-ea"/>
                <a:cs typeface="+mn-cs"/>
              </a:rPr>
              <a:t>Finanzierung</a:t>
            </a:r>
            <a:endParaRPr lang="de-DE" sz="1200" kern="1200" dirty="0">
              <a:solidFill>
                <a:schemeClr val="tx1"/>
              </a:solidFill>
              <a:effectLst/>
              <a:latin typeface="+mn-lt"/>
              <a:ea typeface="+mn-ea"/>
              <a:cs typeface="+mn-cs"/>
            </a:endParaRPr>
          </a:p>
        </p:txBody>
      </p:sp>
      <p:sp>
        <p:nvSpPr>
          <p:cNvPr id="4" name="Foliennummernplatzhalter 3"/>
          <p:cNvSpPr>
            <a:spLocks noGrp="1"/>
          </p:cNvSpPr>
          <p:nvPr>
            <p:ph type="sldNum" sz="quarter" idx="10"/>
          </p:nvPr>
        </p:nvSpPr>
        <p:spPr/>
        <p:txBody>
          <a:bodyPr/>
          <a:lstStyle/>
          <a:p>
            <a:fld id="{4FE8F0C2-877A-49F8-B7A1-7F48C9F034FD}" type="slidenum">
              <a:rPr lang="de-DE" smtClean="0"/>
              <a:t>23</a:t>
            </a:fld>
            <a:endParaRPr lang="de-DE"/>
          </a:p>
        </p:txBody>
      </p:sp>
    </p:spTree>
    <p:extLst>
      <p:ext uri="{BB962C8B-B14F-4D97-AF65-F5344CB8AC3E}">
        <p14:creationId xmlns:p14="http://schemas.microsoft.com/office/powerpoint/2010/main" val="378786801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lvl="0"/>
            <a:r>
              <a:rPr lang="de-DE" sz="1200" kern="1200" dirty="0" smtClean="0">
                <a:solidFill>
                  <a:schemeClr val="tx1"/>
                </a:solidFill>
                <a:effectLst/>
                <a:latin typeface="+mn-lt"/>
                <a:ea typeface="+mn-ea"/>
                <a:cs typeface="+mn-cs"/>
              </a:rPr>
              <a:t>- Wissenschaftsfreiheit als Grundrecht hat Ursprung in Deutschland (</a:t>
            </a:r>
            <a:r>
              <a:rPr lang="de-DE" sz="1200" kern="1200" dirty="0" err="1" smtClean="0">
                <a:solidFill>
                  <a:schemeClr val="tx1"/>
                </a:solidFill>
                <a:effectLst/>
                <a:latin typeface="+mn-lt"/>
                <a:ea typeface="+mn-ea"/>
                <a:cs typeface="+mn-cs"/>
              </a:rPr>
              <a:t>Paulskirchenverfassung</a:t>
            </a:r>
            <a:r>
              <a:rPr lang="de-DE" sz="1200" kern="1200" dirty="0" smtClean="0">
                <a:solidFill>
                  <a:schemeClr val="tx1"/>
                </a:solidFill>
                <a:effectLst/>
                <a:latin typeface="+mn-lt"/>
                <a:ea typeface="+mn-ea"/>
                <a:cs typeface="+mn-cs"/>
              </a:rPr>
              <a:t> 1849)</a:t>
            </a:r>
          </a:p>
          <a:p>
            <a:pPr lvl="0"/>
            <a:r>
              <a:rPr lang="de-DE" sz="1200" kern="1200" dirty="0" smtClean="0">
                <a:solidFill>
                  <a:schemeClr val="tx1"/>
                </a:solidFill>
                <a:effectLst/>
                <a:latin typeface="+mn-lt"/>
                <a:ea typeface="+mn-ea"/>
                <a:cs typeface="+mn-cs"/>
              </a:rPr>
              <a:t>- „Kunst und Wissenschaft, Forschung und Lehre sind frei. Die Freiheit der Lehre entbindet nicht von der Treue zur Verfassung.“ [GG Art 5 § 3] </a:t>
            </a:r>
          </a:p>
          <a:p>
            <a:pPr lvl="0"/>
            <a:r>
              <a:rPr lang="de-DE" sz="1200" kern="1200" dirty="0" smtClean="0">
                <a:solidFill>
                  <a:schemeClr val="tx1"/>
                </a:solidFill>
                <a:effectLst/>
                <a:latin typeface="+mn-lt"/>
                <a:ea typeface="+mn-ea"/>
                <a:cs typeface="+mn-cs"/>
              </a:rPr>
              <a:t>- Unterparagraph von GG Art 5 Meinungsfreiheit</a:t>
            </a:r>
          </a:p>
          <a:p>
            <a:pPr lvl="0"/>
            <a:r>
              <a:rPr lang="de-DE" sz="1200" kern="1200" dirty="0" smtClean="0">
                <a:solidFill>
                  <a:schemeClr val="tx1"/>
                </a:solidFill>
                <a:effectLst/>
                <a:latin typeface="+mn-lt"/>
                <a:ea typeface="+mn-ea"/>
                <a:cs typeface="+mn-cs"/>
              </a:rPr>
              <a:t>- Sehr vage Definition und sehr kontrovers diskutierter Paragraph</a:t>
            </a:r>
          </a:p>
          <a:p>
            <a:pPr lvl="0"/>
            <a:r>
              <a:rPr lang="de-DE" sz="1200" kern="1200" dirty="0" smtClean="0">
                <a:solidFill>
                  <a:schemeClr val="tx1"/>
                </a:solidFill>
                <a:effectLst/>
                <a:latin typeface="+mn-lt"/>
                <a:ea typeface="+mn-ea"/>
                <a:cs typeface="+mn-cs"/>
              </a:rPr>
              <a:t>- Es wird so gesehen, dass Wissenschaft aus Forschung und Lehre besteht</a:t>
            </a:r>
            <a:r>
              <a:rPr lang="de-DE" sz="1200" kern="1200" baseline="0" dirty="0" smtClean="0">
                <a:solidFill>
                  <a:schemeClr val="tx1"/>
                </a:solidFill>
                <a:effectLst/>
                <a:latin typeface="+mn-lt"/>
                <a:ea typeface="+mn-ea"/>
                <a:cs typeface="+mn-cs"/>
              </a:rPr>
              <a:t> </a:t>
            </a:r>
            <a:r>
              <a:rPr lang="de-DE" sz="1200" u="sng" kern="1200" dirty="0" smtClean="0">
                <a:solidFill>
                  <a:schemeClr val="tx1"/>
                </a:solidFill>
                <a:effectLst/>
                <a:latin typeface="+mn-lt"/>
                <a:ea typeface="+mn-ea"/>
                <a:cs typeface="+mn-cs"/>
                <a:hlinkClick r:id="rId3"/>
              </a:rPr>
              <a:t>http://www.gesetze-im-internet.de/gg/art_5.html</a:t>
            </a:r>
            <a:r>
              <a:rPr lang="de-DE" sz="1200" kern="1200" dirty="0" smtClean="0">
                <a:solidFill>
                  <a:schemeClr val="tx1"/>
                </a:solidFill>
                <a:effectLst/>
                <a:latin typeface="+mn-lt"/>
                <a:ea typeface="+mn-ea"/>
                <a:cs typeface="+mn-cs"/>
              </a:rPr>
              <a:t> </a:t>
            </a:r>
          </a:p>
          <a:p>
            <a:endParaRPr lang="de-DE" dirty="0"/>
          </a:p>
        </p:txBody>
      </p:sp>
      <p:sp>
        <p:nvSpPr>
          <p:cNvPr id="4" name="Foliennummernplatzhalter 3"/>
          <p:cNvSpPr>
            <a:spLocks noGrp="1"/>
          </p:cNvSpPr>
          <p:nvPr>
            <p:ph type="sldNum" sz="quarter" idx="10"/>
          </p:nvPr>
        </p:nvSpPr>
        <p:spPr/>
        <p:txBody>
          <a:bodyPr/>
          <a:lstStyle/>
          <a:p>
            <a:fld id="{4FE8F0C2-877A-49F8-B7A1-7F48C9F034FD}" type="slidenum">
              <a:rPr lang="de-DE" smtClean="0"/>
              <a:t>24</a:t>
            </a:fld>
            <a:endParaRPr lang="de-DE"/>
          </a:p>
        </p:txBody>
      </p:sp>
    </p:spTree>
    <p:extLst>
      <p:ext uri="{BB962C8B-B14F-4D97-AF65-F5344CB8AC3E}">
        <p14:creationId xmlns:p14="http://schemas.microsoft.com/office/powerpoint/2010/main" val="378786801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lvl="0"/>
            <a:r>
              <a:rPr lang="de-DE" sz="1200" kern="1200" dirty="0" smtClean="0">
                <a:solidFill>
                  <a:schemeClr val="tx1"/>
                </a:solidFill>
                <a:effectLst/>
                <a:latin typeface="+mn-lt"/>
                <a:ea typeface="+mn-ea"/>
                <a:cs typeface="+mn-cs"/>
              </a:rPr>
              <a:t>-Umfasst alle ernsthaften Verfahren, die der Ermittlung von Wahrheit dienen</a:t>
            </a:r>
          </a:p>
          <a:p>
            <a:pPr lvl="1"/>
            <a:r>
              <a:rPr lang="de-DE" sz="1200" kern="1200" dirty="0" smtClean="0">
                <a:solidFill>
                  <a:schemeClr val="tx1"/>
                </a:solidFill>
                <a:effectLst/>
                <a:latin typeface="+mn-lt"/>
                <a:ea typeface="+mn-ea"/>
                <a:cs typeface="+mn-cs"/>
              </a:rPr>
              <a:t>-Freie Wahl der Forschungsthemen und Methoden</a:t>
            </a:r>
          </a:p>
          <a:p>
            <a:pPr lvl="1"/>
            <a:r>
              <a:rPr lang="de-DE" sz="1200" kern="1200" dirty="0" smtClean="0">
                <a:solidFill>
                  <a:schemeClr val="tx1"/>
                </a:solidFill>
                <a:effectLst/>
                <a:latin typeface="+mn-lt"/>
                <a:ea typeface="+mn-ea"/>
                <a:cs typeface="+mn-cs"/>
              </a:rPr>
              <a:t>-Offenes Ziel und Ergebnisse (was wird gesucht und welches Ergebnis bringt es)</a:t>
            </a:r>
          </a:p>
          <a:p>
            <a:pPr lvl="0"/>
            <a:r>
              <a:rPr lang="de-DE" sz="1200" kern="1200" dirty="0" smtClean="0">
                <a:solidFill>
                  <a:schemeClr val="tx1"/>
                </a:solidFill>
                <a:effectLst/>
                <a:latin typeface="+mn-lt"/>
                <a:ea typeface="+mn-ea"/>
                <a:cs typeface="+mn-cs"/>
              </a:rPr>
              <a:t>-Es findet seine Schranken also ausschließlich in anderen Grundrechten, die Freiheit der Lehre außerdem in der Treue zur Verfassung. (z. B. Rechtsradikale Gedankengüter in der Lehre verbreiten)</a:t>
            </a:r>
          </a:p>
          <a:p>
            <a:pPr lvl="1"/>
            <a:r>
              <a:rPr lang="de-DE" sz="1200" kern="1200" dirty="0" smtClean="0">
                <a:solidFill>
                  <a:schemeClr val="tx1"/>
                </a:solidFill>
                <a:effectLst/>
                <a:latin typeface="+mn-lt"/>
                <a:ea typeface="+mn-ea"/>
                <a:cs typeface="+mn-cs"/>
              </a:rPr>
              <a:t>-Kernforschungsreaktoren in Karlsruhe oder die Freisetzung gentechnisch veränderter Organismen haben z. B. Gefahren- und Risikopotential für Allgemeinheit, die Gesundheit und das Leben Dritter </a:t>
            </a:r>
          </a:p>
          <a:p>
            <a:pPr lvl="1"/>
            <a:r>
              <a:rPr lang="de-DE" sz="1200" kern="1200" dirty="0" smtClean="0">
                <a:solidFill>
                  <a:schemeClr val="tx1"/>
                </a:solidFill>
                <a:effectLst/>
                <a:latin typeface="+mn-lt"/>
                <a:ea typeface="+mn-ea"/>
                <a:cs typeface="+mn-cs"/>
              </a:rPr>
              <a:t>-Stammzellenforschung oder therapeutisches Klonen Eingriffe in Schutzgüter der Menschenwürde und des Lebensschutzes</a:t>
            </a:r>
          </a:p>
          <a:p>
            <a:pPr lvl="1"/>
            <a:r>
              <a:rPr lang="de-DE" sz="1200" kern="1200" dirty="0" smtClean="0">
                <a:solidFill>
                  <a:schemeClr val="tx1"/>
                </a:solidFill>
                <a:effectLst/>
                <a:latin typeface="+mn-lt"/>
                <a:ea typeface="+mn-ea"/>
                <a:cs typeface="+mn-cs"/>
              </a:rPr>
              <a:t>-Gesetzgeber kann es verbieten, muss es aber nicht</a:t>
            </a:r>
          </a:p>
          <a:p>
            <a:pPr lvl="1"/>
            <a:r>
              <a:rPr lang="de-DE" sz="1200" kern="1200" dirty="0" smtClean="0">
                <a:solidFill>
                  <a:schemeClr val="tx1"/>
                </a:solidFill>
                <a:effectLst/>
                <a:latin typeface="+mn-lt"/>
                <a:ea typeface="+mn-ea"/>
                <a:cs typeface="+mn-cs"/>
              </a:rPr>
              <a:t>-Resultiert in stärkeren Einschränkungen der Wissenschaft</a:t>
            </a:r>
            <a:endParaRPr lang="de-DE" dirty="0"/>
          </a:p>
        </p:txBody>
      </p:sp>
      <p:sp>
        <p:nvSpPr>
          <p:cNvPr id="4" name="Foliennummernplatzhalter 3"/>
          <p:cNvSpPr>
            <a:spLocks noGrp="1"/>
          </p:cNvSpPr>
          <p:nvPr>
            <p:ph type="sldNum" sz="quarter" idx="10"/>
          </p:nvPr>
        </p:nvSpPr>
        <p:spPr/>
        <p:txBody>
          <a:bodyPr/>
          <a:lstStyle/>
          <a:p>
            <a:fld id="{4FE8F0C2-877A-49F8-B7A1-7F48C9F034FD}" type="slidenum">
              <a:rPr lang="de-DE" smtClean="0"/>
              <a:t>25</a:t>
            </a:fld>
            <a:endParaRPr lang="de-DE"/>
          </a:p>
        </p:txBody>
      </p:sp>
    </p:spTree>
    <p:extLst>
      <p:ext uri="{BB962C8B-B14F-4D97-AF65-F5344CB8AC3E}">
        <p14:creationId xmlns:p14="http://schemas.microsoft.com/office/powerpoint/2010/main" val="378786801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lvl="0"/>
            <a:r>
              <a:rPr lang="de-DE" sz="1200" kern="1200" dirty="0" smtClean="0">
                <a:solidFill>
                  <a:schemeClr val="tx1"/>
                </a:solidFill>
                <a:effectLst/>
                <a:latin typeface="+mn-lt"/>
                <a:ea typeface="+mn-ea"/>
                <a:cs typeface="+mn-cs"/>
              </a:rPr>
              <a:t>- Es findet seine Schranken also ausschließlich in anderen Grundrechten, die Freiheit der Lehre außerdem in der Treue zur Verfassung. (z. B. Rechtsradikale Gedankengüter in der Lehre verbreiten)</a:t>
            </a:r>
          </a:p>
          <a:p>
            <a:pPr lvl="1"/>
            <a:r>
              <a:rPr lang="de-DE" sz="1200" kern="1200" dirty="0" smtClean="0">
                <a:solidFill>
                  <a:schemeClr val="tx1"/>
                </a:solidFill>
                <a:effectLst/>
                <a:latin typeface="+mn-lt"/>
                <a:ea typeface="+mn-ea"/>
                <a:cs typeface="+mn-cs"/>
              </a:rPr>
              <a:t>- Kernforschungsreaktoren in Karlsruhe oder die Freisetzung gentechnisch veränderter Organismen haben z. B. Gefahren- und Risikopotential für Allgemeinheit, die</a:t>
            </a:r>
            <a:r>
              <a:rPr lang="de-DE" sz="1200" kern="1200" baseline="0" dirty="0" smtClean="0">
                <a:solidFill>
                  <a:schemeClr val="tx1"/>
                </a:solidFill>
                <a:effectLst/>
                <a:latin typeface="+mn-lt"/>
                <a:ea typeface="+mn-ea"/>
                <a:cs typeface="+mn-cs"/>
              </a:rPr>
              <a:t> </a:t>
            </a:r>
            <a:r>
              <a:rPr lang="de-DE" sz="1200" kern="1200" dirty="0" smtClean="0">
                <a:solidFill>
                  <a:schemeClr val="tx1"/>
                </a:solidFill>
                <a:effectLst/>
                <a:latin typeface="+mn-lt"/>
                <a:ea typeface="+mn-ea"/>
                <a:cs typeface="+mn-cs"/>
              </a:rPr>
              <a:t>Gesundheit und das Leben Dritter </a:t>
            </a:r>
          </a:p>
          <a:p>
            <a:pPr lvl="1"/>
            <a:r>
              <a:rPr lang="de-DE" sz="1200" kern="1200" dirty="0" smtClean="0">
                <a:solidFill>
                  <a:schemeClr val="tx1"/>
                </a:solidFill>
                <a:effectLst/>
                <a:latin typeface="+mn-lt"/>
                <a:ea typeface="+mn-ea"/>
                <a:cs typeface="+mn-cs"/>
              </a:rPr>
              <a:t>- Stammzellenforschung oder therapeutisches Klonen Eingriffe in Schutzgüter der Menschenwürde und des Lebensschutzes</a:t>
            </a:r>
          </a:p>
          <a:p>
            <a:pPr lvl="1"/>
            <a:r>
              <a:rPr lang="de-DE" sz="1200" kern="1200" dirty="0" smtClean="0">
                <a:solidFill>
                  <a:schemeClr val="tx1"/>
                </a:solidFill>
                <a:effectLst/>
                <a:latin typeface="+mn-lt"/>
                <a:ea typeface="+mn-ea"/>
                <a:cs typeface="+mn-cs"/>
              </a:rPr>
              <a:t>- Gesetzgeber kann es verbieten, muss es aber nicht</a:t>
            </a:r>
          </a:p>
          <a:p>
            <a:pPr lvl="1"/>
            <a:r>
              <a:rPr lang="de-DE" sz="1200" kern="1200" smtClean="0">
                <a:solidFill>
                  <a:schemeClr val="tx1"/>
                </a:solidFill>
                <a:effectLst/>
                <a:latin typeface="+mn-lt"/>
                <a:ea typeface="+mn-ea"/>
                <a:cs typeface="+mn-cs"/>
              </a:rPr>
              <a:t>- Resultiert </a:t>
            </a:r>
            <a:r>
              <a:rPr lang="de-DE" sz="1200" kern="1200" dirty="0" smtClean="0">
                <a:solidFill>
                  <a:schemeClr val="tx1"/>
                </a:solidFill>
                <a:effectLst/>
                <a:latin typeface="+mn-lt"/>
                <a:ea typeface="+mn-ea"/>
                <a:cs typeface="+mn-cs"/>
              </a:rPr>
              <a:t>in stärkeren Einschränkungen </a:t>
            </a:r>
            <a:r>
              <a:rPr lang="de-DE" sz="1200" kern="1200" smtClean="0">
                <a:solidFill>
                  <a:schemeClr val="tx1"/>
                </a:solidFill>
                <a:effectLst/>
                <a:latin typeface="+mn-lt"/>
                <a:ea typeface="+mn-ea"/>
                <a:cs typeface="+mn-cs"/>
              </a:rPr>
              <a:t>der Wissenschaft</a:t>
            </a:r>
            <a:r>
              <a:rPr lang="de-DE" sz="1200" kern="1200" baseline="0" smtClean="0">
                <a:solidFill>
                  <a:schemeClr val="tx1"/>
                </a:solidFill>
                <a:effectLst/>
                <a:latin typeface="+mn-lt"/>
                <a:ea typeface="+mn-ea"/>
                <a:cs typeface="+mn-cs"/>
              </a:rPr>
              <a:t> </a:t>
            </a:r>
            <a:r>
              <a:rPr lang="de-DE" sz="1200" u="sng" kern="1200" smtClean="0">
                <a:solidFill>
                  <a:schemeClr val="tx1"/>
                </a:solidFill>
                <a:effectLst/>
                <a:latin typeface="+mn-lt"/>
                <a:ea typeface="+mn-ea"/>
                <a:cs typeface="+mn-cs"/>
                <a:hlinkClick r:id="rId3"/>
              </a:rPr>
              <a:t>http</a:t>
            </a:r>
            <a:r>
              <a:rPr lang="de-DE" sz="1200" u="sng" kern="1200" dirty="0" smtClean="0">
                <a:solidFill>
                  <a:schemeClr val="tx1"/>
                </a:solidFill>
                <a:effectLst/>
                <a:latin typeface="+mn-lt"/>
                <a:ea typeface="+mn-ea"/>
                <a:cs typeface="+mn-cs"/>
                <a:hlinkClick r:id="rId3"/>
              </a:rPr>
              <a:t>://www.sciencegarden.de/content/2011-08/verfassungswidriger-eingriff-in-die-wissenschaftsfreiheit</a:t>
            </a:r>
            <a:r>
              <a:rPr lang="de-DE" sz="1200" kern="1200" dirty="0" smtClean="0">
                <a:solidFill>
                  <a:schemeClr val="tx1"/>
                </a:solidFill>
                <a:effectLst/>
                <a:latin typeface="+mn-lt"/>
                <a:ea typeface="+mn-ea"/>
                <a:cs typeface="+mn-cs"/>
              </a:rPr>
              <a:t> </a:t>
            </a:r>
          </a:p>
          <a:p>
            <a:endParaRPr lang="de-DE" dirty="0"/>
          </a:p>
        </p:txBody>
      </p:sp>
      <p:sp>
        <p:nvSpPr>
          <p:cNvPr id="4" name="Foliennummernplatzhalter 3"/>
          <p:cNvSpPr>
            <a:spLocks noGrp="1"/>
          </p:cNvSpPr>
          <p:nvPr>
            <p:ph type="sldNum" sz="quarter" idx="10"/>
          </p:nvPr>
        </p:nvSpPr>
        <p:spPr/>
        <p:txBody>
          <a:bodyPr/>
          <a:lstStyle/>
          <a:p>
            <a:fld id="{4FE8F0C2-877A-49F8-B7A1-7F48C9F034FD}" type="slidenum">
              <a:rPr lang="de-DE" smtClean="0"/>
              <a:t>26</a:t>
            </a:fld>
            <a:endParaRPr lang="de-DE"/>
          </a:p>
        </p:txBody>
      </p:sp>
    </p:spTree>
    <p:extLst>
      <p:ext uri="{BB962C8B-B14F-4D97-AF65-F5344CB8AC3E}">
        <p14:creationId xmlns:p14="http://schemas.microsoft.com/office/powerpoint/2010/main" val="378786801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4FE8F0C2-877A-49F8-B7A1-7F48C9F034FD}" type="slidenum">
              <a:rPr lang="de-DE" smtClean="0"/>
              <a:t>27</a:t>
            </a:fld>
            <a:endParaRPr lang="de-DE"/>
          </a:p>
        </p:txBody>
      </p:sp>
    </p:spTree>
    <p:extLst>
      <p:ext uri="{BB962C8B-B14F-4D97-AF65-F5344CB8AC3E}">
        <p14:creationId xmlns:p14="http://schemas.microsoft.com/office/powerpoint/2010/main" val="168680865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4FE8F0C2-877A-49F8-B7A1-7F48C9F034FD}" type="slidenum">
              <a:rPr lang="de-DE" smtClean="0"/>
              <a:t>28</a:t>
            </a:fld>
            <a:endParaRPr lang="de-DE"/>
          </a:p>
        </p:txBody>
      </p:sp>
    </p:spTree>
    <p:extLst>
      <p:ext uri="{BB962C8B-B14F-4D97-AF65-F5344CB8AC3E}">
        <p14:creationId xmlns:p14="http://schemas.microsoft.com/office/powerpoint/2010/main" val="168680865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4FE8F0C2-877A-49F8-B7A1-7F48C9F034FD}" type="slidenum">
              <a:rPr lang="de-DE" smtClean="0"/>
              <a:t>29</a:t>
            </a:fld>
            <a:endParaRPr lang="de-DE"/>
          </a:p>
        </p:txBody>
      </p:sp>
    </p:spTree>
    <p:extLst>
      <p:ext uri="{BB962C8B-B14F-4D97-AF65-F5344CB8AC3E}">
        <p14:creationId xmlns:p14="http://schemas.microsoft.com/office/powerpoint/2010/main" val="37878680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http://www.oekosystem-erde.de/html/bilder/Crossroads_Baker.jpg</a:t>
            </a:r>
            <a:endParaRPr lang="de-DE" dirty="0"/>
          </a:p>
        </p:txBody>
      </p:sp>
      <p:sp>
        <p:nvSpPr>
          <p:cNvPr id="4" name="Foliennummernplatzhalter 3"/>
          <p:cNvSpPr>
            <a:spLocks noGrp="1"/>
          </p:cNvSpPr>
          <p:nvPr>
            <p:ph type="sldNum" sz="quarter" idx="10"/>
          </p:nvPr>
        </p:nvSpPr>
        <p:spPr/>
        <p:txBody>
          <a:bodyPr/>
          <a:lstStyle/>
          <a:p>
            <a:fld id="{4FE8F0C2-877A-49F8-B7A1-7F48C9F034FD}" type="slidenum">
              <a:rPr lang="de-DE" smtClean="0"/>
              <a:t>3</a:t>
            </a:fld>
            <a:endParaRPr lang="de-DE"/>
          </a:p>
        </p:txBody>
      </p:sp>
    </p:spTree>
    <p:extLst>
      <p:ext uri="{BB962C8B-B14F-4D97-AF65-F5344CB8AC3E}">
        <p14:creationId xmlns:p14="http://schemas.microsoft.com/office/powerpoint/2010/main" val="179028872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4FE8F0C2-877A-49F8-B7A1-7F48C9F034FD}" type="slidenum">
              <a:rPr lang="de-DE" smtClean="0"/>
              <a:t>30</a:t>
            </a:fld>
            <a:endParaRPr lang="de-DE"/>
          </a:p>
        </p:txBody>
      </p:sp>
    </p:spTree>
    <p:extLst>
      <p:ext uri="{BB962C8B-B14F-4D97-AF65-F5344CB8AC3E}">
        <p14:creationId xmlns:p14="http://schemas.microsoft.com/office/powerpoint/2010/main" val="168680865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4FE8F0C2-877A-49F8-B7A1-7F48C9F034FD}" type="slidenum">
              <a:rPr lang="de-DE" smtClean="0"/>
              <a:t>31</a:t>
            </a:fld>
            <a:endParaRPr lang="de-DE"/>
          </a:p>
        </p:txBody>
      </p:sp>
    </p:spTree>
    <p:extLst>
      <p:ext uri="{BB962C8B-B14F-4D97-AF65-F5344CB8AC3E}">
        <p14:creationId xmlns:p14="http://schemas.microsoft.com/office/powerpoint/2010/main" val="168680865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4FE8F0C2-877A-49F8-B7A1-7F48C9F034FD}" type="slidenum">
              <a:rPr lang="de-DE" smtClean="0"/>
              <a:t>33</a:t>
            </a:fld>
            <a:endParaRPr lang="de-DE"/>
          </a:p>
        </p:txBody>
      </p:sp>
    </p:spTree>
    <p:extLst>
      <p:ext uri="{BB962C8B-B14F-4D97-AF65-F5344CB8AC3E}">
        <p14:creationId xmlns:p14="http://schemas.microsoft.com/office/powerpoint/2010/main" val="168680865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4FE8F0C2-877A-49F8-B7A1-7F48C9F034FD}" type="slidenum">
              <a:rPr lang="de-DE" smtClean="0"/>
              <a:t>34</a:t>
            </a:fld>
            <a:endParaRPr lang="de-DE"/>
          </a:p>
        </p:txBody>
      </p:sp>
    </p:spTree>
    <p:extLst>
      <p:ext uri="{BB962C8B-B14F-4D97-AF65-F5344CB8AC3E}">
        <p14:creationId xmlns:p14="http://schemas.microsoft.com/office/powerpoint/2010/main" val="168680865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4FE8F0C2-877A-49F8-B7A1-7F48C9F034FD}" type="slidenum">
              <a:rPr lang="de-DE" smtClean="0"/>
              <a:t>35</a:t>
            </a:fld>
            <a:endParaRPr lang="de-DE"/>
          </a:p>
        </p:txBody>
      </p:sp>
    </p:spTree>
    <p:extLst>
      <p:ext uri="{BB962C8B-B14F-4D97-AF65-F5344CB8AC3E}">
        <p14:creationId xmlns:p14="http://schemas.microsoft.com/office/powerpoint/2010/main" val="168680865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4FE8F0C2-877A-49F8-B7A1-7F48C9F034FD}" type="slidenum">
              <a:rPr lang="de-DE" smtClean="0"/>
              <a:t>36</a:t>
            </a:fld>
            <a:endParaRPr lang="de-DE"/>
          </a:p>
        </p:txBody>
      </p:sp>
    </p:spTree>
    <p:extLst>
      <p:ext uri="{BB962C8B-B14F-4D97-AF65-F5344CB8AC3E}">
        <p14:creationId xmlns:p14="http://schemas.microsoft.com/office/powerpoint/2010/main" val="168680865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4FE8F0C2-877A-49F8-B7A1-7F48C9F034FD}" type="slidenum">
              <a:rPr lang="de-DE" smtClean="0"/>
              <a:t>37</a:t>
            </a:fld>
            <a:endParaRPr lang="de-DE"/>
          </a:p>
        </p:txBody>
      </p:sp>
    </p:spTree>
    <p:extLst>
      <p:ext uri="{BB962C8B-B14F-4D97-AF65-F5344CB8AC3E}">
        <p14:creationId xmlns:p14="http://schemas.microsoft.com/office/powerpoint/2010/main" val="168680865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4FE8F0C2-877A-49F8-B7A1-7F48C9F034FD}" type="slidenum">
              <a:rPr lang="de-DE" smtClean="0"/>
              <a:t>38</a:t>
            </a:fld>
            <a:endParaRPr lang="de-DE"/>
          </a:p>
        </p:txBody>
      </p:sp>
    </p:spTree>
    <p:extLst>
      <p:ext uri="{BB962C8B-B14F-4D97-AF65-F5344CB8AC3E}">
        <p14:creationId xmlns:p14="http://schemas.microsoft.com/office/powerpoint/2010/main" val="168680865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4FE8F0C2-877A-49F8-B7A1-7F48C9F034FD}" type="slidenum">
              <a:rPr lang="de-DE" smtClean="0"/>
              <a:t>40</a:t>
            </a:fld>
            <a:endParaRPr lang="de-DE"/>
          </a:p>
        </p:txBody>
      </p:sp>
    </p:spTree>
    <p:extLst>
      <p:ext uri="{BB962C8B-B14F-4D97-AF65-F5344CB8AC3E}">
        <p14:creationId xmlns:p14="http://schemas.microsoft.com/office/powerpoint/2010/main" val="179028872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4FE8F0C2-877A-49F8-B7A1-7F48C9F034FD}" type="slidenum">
              <a:rPr lang="de-DE" smtClean="0"/>
              <a:t>41</a:t>
            </a:fld>
            <a:endParaRPr lang="de-DE"/>
          </a:p>
        </p:txBody>
      </p:sp>
    </p:spTree>
    <p:extLst>
      <p:ext uri="{BB962C8B-B14F-4D97-AF65-F5344CB8AC3E}">
        <p14:creationId xmlns:p14="http://schemas.microsoft.com/office/powerpoint/2010/main" val="16868086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http://www.experto.de/smartphone-wird-urlaubskamera-so-gelingen-ihre-besten-schnappschuesse-1280px-854px0.jpg</a:t>
            </a:r>
            <a:endParaRPr lang="de-DE" dirty="0"/>
          </a:p>
        </p:txBody>
      </p:sp>
      <p:sp>
        <p:nvSpPr>
          <p:cNvPr id="4" name="Foliennummernplatzhalter 3"/>
          <p:cNvSpPr>
            <a:spLocks noGrp="1"/>
          </p:cNvSpPr>
          <p:nvPr>
            <p:ph type="sldNum" sz="quarter" idx="10"/>
          </p:nvPr>
        </p:nvSpPr>
        <p:spPr/>
        <p:txBody>
          <a:bodyPr/>
          <a:lstStyle/>
          <a:p>
            <a:fld id="{4FE8F0C2-877A-49F8-B7A1-7F48C9F034FD}" type="slidenum">
              <a:rPr lang="de-DE" smtClean="0"/>
              <a:t>4</a:t>
            </a:fld>
            <a:endParaRPr lang="de-DE"/>
          </a:p>
        </p:txBody>
      </p:sp>
    </p:spTree>
    <p:extLst>
      <p:ext uri="{BB962C8B-B14F-4D97-AF65-F5344CB8AC3E}">
        <p14:creationId xmlns:p14="http://schemas.microsoft.com/office/powerpoint/2010/main" val="179028872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4FE8F0C2-877A-49F8-B7A1-7F48C9F034FD}" type="slidenum">
              <a:rPr lang="de-DE" smtClean="0"/>
              <a:t>42</a:t>
            </a:fld>
            <a:endParaRPr lang="de-DE"/>
          </a:p>
        </p:txBody>
      </p:sp>
    </p:spTree>
    <p:extLst>
      <p:ext uri="{BB962C8B-B14F-4D97-AF65-F5344CB8AC3E}">
        <p14:creationId xmlns:p14="http://schemas.microsoft.com/office/powerpoint/2010/main" val="378786801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4FE8F0C2-877A-49F8-B7A1-7F48C9F034FD}" type="slidenum">
              <a:rPr lang="de-DE" smtClean="0"/>
              <a:t>43</a:t>
            </a:fld>
            <a:endParaRPr lang="de-DE"/>
          </a:p>
        </p:txBody>
      </p:sp>
    </p:spTree>
    <p:extLst>
      <p:ext uri="{BB962C8B-B14F-4D97-AF65-F5344CB8AC3E}">
        <p14:creationId xmlns:p14="http://schemas.microsoft.com/office/powerpoint/2010/main" val="378786801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4FE8F0C2-877A-49F8-B7A1-7F48C9F034FD}" type="slidenum">
              <a:rPr lang="de-DE" smtClean="0"/>
              <a:t>44</a:t>
            </a:fld>
            <a:endParaRPr lang="de-DE"/>
          </a:p>
        </p:txBody>
      </p:sp>
    </p:spTree>
    <p:extLst>
      <p:ext uri="{BB962C8B-B14F-4D97-AF65-F5344CB8AC3E}">
        <p14:creationId xmlns:p14="http://schemas.microsoft.com/office/powerpoint/2010/main" val="179028872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4FE8F0C2-877A-49F8-B7A1-7F48C9F034FD}" type="slidenum">
              <a:rPr lang="de-DE" smtClean="0"/>
              <a:t>45</a:t>
            </a:fld>
            <a:endParaRPr lang="de-DE"/>
          </a:p>
        </p:txBody>
      </p:sp>
    </p:spTree>
    <p:extLst>
      <p:ext uri="{BB962C8B-B14F-4D97-AF65-F5344CB8AC3E}">
        <p14:creationId xmlns:p14="http://schemas.microsoft.com/office/powerpoint/2010/main" val="179028872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4FE8F0C2-877A-49F8-B7A1-7F48C9F034FD}" type="slidenum">
              <a:rPr lang="de-DE" smtClean="0"/>
              <a:t>46</a:t>
            </a:fld>
            <a:endParaRPr lang="de-DE"/>
          </a:p>
        </p:txBody>
      </p:sp>
    </p:spTree>
    <p:extLst>
      <p:ext uri="{BB962C8B-B14F-4D97-AF65-F5344CB8AC3E}">
        <p14:creationId xmlns:p14="http://schemas.microsoft.com/office/powerpoint/2010/main" val="378786801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4FE8F0C2-877A-49F8-B7A1-7F48C9F034FD}" type="slidenum">
              <a:rPr lang="de-DE" smtClean="0"/>
              <a:t>47</a:t>
            </a:fld>
            <a:endParaRPr lang="de-DE"/>
          </a:p>
        </p:txBody>
      </p:sp>
    </p:spTree>
    <p:extLst>
      <p:ext uri="{BB962C8B-B14F-4D97-AF65-F5344CB8AC3E}">
        <p14:creationId xmlns:p14="http://schemas.microsoft.com/office/powerpoint/2010/main" val="378786801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4FE8F0C2-877A-49F8-B7A1-7F48C9F034FD}" type="slidenum">
              <a:rPr lang="de-DE" smtClean="0"/>
              <a:t>48</a:t>
            </a:fld>
            <a:endParaRPr lang="de-DE"/>
          </a:p>
        </p:txBody>
      </p:sp>
    </p:spTree>
    <p:extLst>
      <p:ext uri="{BB962C8B-B14F-4D97-AF65-F5344CB8AC3E}">
        <p14:creationId xmlns:p14="http://schemas.microsoft.com/office/powerpoint/2010/main" val="168680865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4FE8F0C2-877A-49F8-B7A1-7F48C9F034FD}" type="slidenum">
              <a:rPr lang="de-DE" smtClean="0"/>
              <a:t>49</a:t>
            </a:fld>
            <a:endParaRPr lang="de-DE"/>
          </a:p>
        </p:txBody>
      </p:sp>
    </p:spTree>
    <p:extLst>
      <p:ext uri="{BB962C8B-B14F-4D97-AF65-F5344CB8AC3E}">
        <p14:creationId xmlns:p14="http://schemas.microsoft.com/office/powerpoint/2010/main" val="378786801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4FE8F0C2-877A-49F8-B7A1-7F48C9F034FD}" type="slidenum">
              <a:rPr lang="de-DE" smtClean="0"/>
              <a:t>50</a:t>
            </a:fld>
            <a:endParaRPr lang="de-DE"/>
          </a:p>
        </p:txBody>
      </p:sp>
    </p:spTree>
    <p:extLst>
      <p:ext uri="{BB962C8B-B14F-4D97-AF65-F5344CB8AC3E}">
        <p14:creationId xmlns:p14="http://schemas.microsoft.com/office/powerpoint/2010/main" val="179028872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4FE8F0C2-877A-49F8-B7A1-7F48C9F034FD}" type="slidenum">
              <a:rPr lang="de-DE" smtClean="0"/>
              <a:t>51</a:t>
            </a:fld>
            <a:endParaRPr lang="de-DE"/>
          </a:p>
        </p:txBody>
      </p:sp>
    </p:spTree>
    <p:extLst>
      <p:ext uri="{BB962C8B-B14F-4D97-AF65-F5344CB8AC3E}">
        <p14:creationId xmlns:p14="http://schemas.microsoft.com/office/powerpoint/2010/main" val="17902887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http://upload.wikimedia.org/wikipedia/commons/6/69/Dollyscotland.JPG</a:t>
            </a:r>
            <a:endParaRPr lang="de-DE" dirty="0"/>
          </a:p>
        </p:txBody>
      </p:sp>
      <p:sp>
        <p:nvSpPr>
          <p:cNvPr id="4" name="Foliennummernplatzhalter 3"/>
          <p:cNvSpPr>
            <a:spLocks noGrp="1"/>
          </p:cNvSpPr>
          <p:nvPr>
            <p:ph type="sldNum" sz="quarter" idx="10"/>
          </p:nvPr>
        </p:nvSpPr>
        <p:spPr/>
        <p:txBody>
          <a:bodyPr/>
          <a:lstStyle/>
          <a:p>
            <a:fld id="{4FE8F0C2-877A-49F8-B7A1-7F48C9F034FD}" type="slidenum">
              <a:rPr lang="de-DE" smtClean="0"/>
              <a:t>5</a:t>
            </a:fld>
            <a:endParaRPr lang="de-DE"/>
          </a:p>
        </p:txBody>
      </p:sp>
    </p:spTree>
    <p:extLst>
      <p:ext uri="{BB962C8B-B14F-4D97-AF65-F5344CB8AC3E}">
        <p14:creationId xmlns:p14="http://schemas.microsoft.com/office/powerpoint/2010/main" val="179028872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4FE8F0C2-877A-49F8-B7A1-7F48C9F034FD}" type="slidenum">
              <a:rPr lang="de-DE" smtClean="0"/>
              <a:t>52</a:t>
            </a:fld>
            <a:endParaRPr lang="de-DE"/>
          </a:p>
        </p:txBody>
      </p:sp>
    </p:spTree>
    <p:extLst>
      <p:ext uri="{BB962C8B-B14F-4D97-AF65-F5344CB8AC3E}">
        <p14:creationId xmlns:p14="http://schemas.microsoft.com/office/powerpoint/2010/main" val="179028872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4FE8F0C2-877A-49F8-B7A1-7F48C9F034FD}" type="slidenum">
              <a:rPr lang="de-DE" smtClean="0"/>
              <a:t>53</a:t>
            </a:fld>
            <a:endParaRPr lang="de-DE"/>
          </a:p>
        </p:txBody>
      </p:sp>
    </p:spTree>
    <p:extLst>
      <p:ext uri="{BB962C8B-B14F-4D97-AF65-F5344CB8AC3E}">
        <p14:creationId xmlns:p14="http://schemas.microsoft.com/office/powerpoint/2010/main" val="179028872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4FE8F0C2-877A-49F8-B7A1-7F48C9F034FD}" type="slidenum">
              <a:rPr lang="de-DE" smtClean="0"/>
              <a:t>54</a:t>
            </a:fld>
            <a:endParaRPr lang="de-DE"/>
          </a:p>
        </p:txBody>
      </p:sp>
    </p:spTree>
    <p:extLst>
      <p:ext uri="{BB962C8B-B14F-4D97-AF65-F5344CB8AC3E}">
        <p14:creationId xmlns:p14="http://schemas.microsoft.com/office/powerpoint/2010/main" val="179028872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4FE8F0C2-877A-49F8-B7A1-7F48C9F034FD}" type="slidenum">
              <a:rPr lang="de-DE" smtClean="0"/>
              <a:t>55</a:t>
            </a:fld>
            <a:endParaRPr lang="de-DE"/>
          </a:p>
        </p:txBody>
      </p:sp>
    </p:spTree>
    <p:extLst>
      <p:ext uri="{BB962C8B-B14F-4D97-AF65-F5344CB8AC3E}">
        <p14:creationId xmlns:p14="http://schemas.microsoft.com/office/powerpoint/2010/main" val="179028872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4FE8F0C2-877A-49F8-B7A1-7F48C9F034FD}" type="slidenum">
              <a:rPr lang="de-DE" smtClean="0"/>
              <a:t>56</a:t>
            </a:fld>
            <a:endParaRPr lang="de-DE"/>
          </a:p>
        </p:txBody>
      </p:sp>
    </p:spTree>
    <p:extLst>
      <p:ext uri="{BB962C8B-B14F-4D97-AF65-F5344CB8AC3E}">
        <p14:creationId xmlns:p14="http://schemas.microsoft.com/office/powerpoint/2010/main" val="179028872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4FE8F0C2-877A-49F8-B7A1-7F48C9F034FD}" type="slidenum">
              <a:rPr lang="de-DE" smtClean="0"/>
              <a:t>57</a:t>
            </a:fld>
            <a:endParaRPr lang="de-DE"/>
          </a:p>
        </p:txBody>
      </p:sp>
    </p:spTree>
    <p:extLst>
      <p:ext uri="{BB962C8B-B14F-4D97-AF65-F5344CB8AC3E}">
        <p14:creationId xmlns:p14="http://schemas.microsoft.com/office/powerpoint/2010/main" val="179028872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Hier fehlt </a:t>
            </a:r>
            <a:r>
              <a:rPr lang="de-DE" smtClean="0"/>
              <a:t>ein Zitat</a:t>
            </a:r>
            <a:endParaRPr lang="de-DE" dirty="0"/>
          </a:p>
        </p:txBody>
      </p:sp>
      <p:sp>
        <p:nvSpPr>
          <p:cNvPr id="4" name="Foliennummernplatzhalter 3"/>
          <p:cNvSpPr>
            <a:spLocks noGrp="1"/>
          </p:cNvSpPr>
          <p:nvPr>
            <p:ph type="sldNum" sz="quarter" idx="10"/>
          </p:nvPr>
        </p:nvSpPr>
        <p:spPr/>
        <p:txBody>
          <a:bodyPr/>
          <a:lstStyle/>
          <a:p>
            <a:fld id="{4FE8F0C2-877A-49F8-B7A1-7F48C9F034FD}" type="slidenum">
              <a:rPr lang="de-DE" smtClean="0"/>
              <a:t>58</a:t>
            </a:fld>
            <a:endParaRPr lang="de-DE"/>
          </a:p>
        </p:txBody>
      </p:sp>
    </p:spTree>
    <p:extLst>
      <p:ext uri="{BB962C8B-B14F-4D97-AF65-F5344CB8AC3E}">
        <p14:creationId xmlns:p14="http://schemas.microsoft.com/office/powerpoint/2010/main" val="179028872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Hier fehlt </a:t>
            </a:r>
            <a:r>
              <a:rPr lang="de-DE" smtClean="0"/>
              <a:t>ein Zitat</a:t>
            </a:r>
            <a:endParaRPr lang="de-DE" dirty="0"/>
          </a:p>
        </p:txBody>
      </p:sp>
      <p:sp>
        <p:nvSpPr>
          <p:cNvPr id="4" name="Foliennummernplatzhalter 3"/>
          <p:cNvSpPr>
            <a:spLocks noGrp="1"/>
          </p:cNvSpPr>
          <p:nvPr>
            <p:ph type="sldNum" sz="quarter" idx="10"/>
          </p:nvPr>
        </p:nvSpPr>
        <p:spPr/>
        <p:txBody>
          <a:bodyPr/>
          <a:lstStyle/>
          <a:p>
            <a:fld id="{4FE8F0C2-877A-49F8-B7A1-7F48C9F034FD}" type="slidenum">
              <a:rPr lang="de-DE" smtClean="0"/>
              <a:t>59</a:t>
            </a:fld>
            <a:endParaRPr lang="de-DE"/>
          </a:p>
        </p:txBody>
      </p:sp>
    </p:spTree>
    <p:extLst>
      <p:ext uri="{BB962C8B-B14F-4D97-AF65-F5344CB8AC3E}">
        <p14:creationId xmlns:p14="http://schemas.microsoft.com/office/powerpoint/2010/main" val="179028872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Hier fehlt </a:t>
            </a:r>
            <a:r>
              <a:rPr lang="de-DE" smtClean="0"/>
              <a:t>ein Zitat</a:t>
            </a:r>
            <a:endParaRPr lang="de-DE" dirty="0"/>
          </a:p>
        </p:txBody>
      </p:sp>
      <p:sp>
        <p:nvSpPr>
          <p:cNvPr id="4" name="Foliennummernplatzhalter 3"/>
          <p:cNvSpPr>
            <a:spLocks noGrp="1"/>
          </p:cNvSpPr>
          <p:nvPr>
            <p:ph type="sldNum" sz="quarter" idx="10"/>
          </p:nvPr>
        </p:nvSpPr>
        <p:spPr/>
        <p:txBody>
          <a:bodyPr/>
          <a:lstStyle/>
          <a:p>
            <a:fld id="{4FE8F0C2-877A-49F8-B7A1-7F48C9F034FD}" type="slidenum">
              <a:rPr lang="de-DE" smtClean="0"/>
              <a:t>60</a:t>
            </a:fld>
            <a:endParaRPr lang="de-DE"/>
          </a:p>
        </p:txBody>
      </p:sp>
    </p:spTree>
    <p:extLst>
      <p:ext uri="{BB962C8B-B14F-4D97-AF65-F5344CB8AC3E}">
        <p14:creationId xmlns:p14="http://schemas.microsoft.com/office/powerpoint/2010/main" val="179028872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Hier fehlt </a:t>
            </a:r>
            <a:r>
              <a:rPr lang="de-DE" smtClean="0"/>
              <a:t>ein Zitat</a:t>
            </a:r>
            <a:endParaRPr lang="de-DE" dirty="0"/>
          </a:p>
        </p:txBody>
      </p:sp>
      <p:sp>
        <p:nvSpPr>
          <p:cNvPr id="4" name="Foliennummernplatzhalter 3"/>
          <p:cNvSpPr>
            <a:spLocks noGrp="1"/>
          </p:cNvSpPr>
          <p:nvPr>
            <p:ph type="sldNum" sz="quarter" idx="10"/>
          </p:nvPr>
        </p:nvSpPr>
        <p:spPr/>
        <p:txBody>
          <a:bodyPr/>
          <a:lstStyle/>
          <a:p>
            <a:fld id="{4FE8F0C2-877A-49F8-B7A1-7F48C9F034FD}" type="slidenum">
              <a:rPr lang="de-DE" smtClean="0"/>
              <a:t>61</a:t>
            </a:fld>
            <a:endParaRPr lang="de-DE"/>
          </a:p>
        </p:txBody>
      </p:sp>
    </p:spTree>
    <p:extLst>
      <p:ext uri="{BB962C8B-B14F-4D97-AF65-F5344CB8AC3E}">
        <p14:creationId xmlns:p14="http://schemas.microsoft.com/office/powerpoint/2010/main" val="17902887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http://www.techuni.de/internet/wie-funktioniert-das-internet/</a:t>
            </a:r>
            <a:endParaRPr lang="de-DE" dirty="0"/>
          </a:p>
        </p:txBody>
      </p:sp>
      <p:sp>
        <p:nvSpPr>
          <p:cNvPr id="4" name="Foliennummernplatzhalter 3"/>
          <p:cNvSpPr>
            <a:spLocks noGrp="1"/>
          </p:cNvSpPr>
          <p:nvPr>
            <p:ph type="sldNum" sz="quarter" idx="10"/>
          </p:nvPr>
        </p:nvSpPr>
        <p:spPr/>
        <p:txBody>
          <a:bodyPr/>
          <a:lstStyle/>
          <a:p>
            <a:fld id="{4FE8F0C2-877A-49F8-B7A1-7F48C9F034FD}" type="slidenum">
              <a:rPr lang="de-DE" smtClean="0"/>
              <a:t>6</a:t>
            </a:fld>
            <a:endParaRPr lang="de-DE"/>
          </a:p>
        </p:txBody>
      </p:sp>
    </p:spTree>
    <p:extLst>
      <p:ext uri="{BB962C8B-B14F-4D97-AF65-F5344CB8AC3E}">
        <p14:creationId xmlns:p14="http://schemas.microsoft.com/office/powerpoint/2010/main" val="179028872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Hier fehlt </a:t>
            </a:r>
            <a:r>
              <a:rPr lang="de-DE" smtClean="0"/>
              <a:t>ein Zitat</a:t>
            </a:r>
            <a:endParaRPr lang="de-DE" dirty="0"/>
          </a:p>
        </p:txBody>
      </p:sp>
      <p:sp>
        <p:nvSpPr>
          <p:cNvPr id="4" name="Foliennummernplatzhalter 3"/>
          <p:cNvSpPr>
            <a:spLocks noGrp="1"/>
          </p:cNvSpPr>
          <p:nvPr>
            <p:ph type="sldNum" sz="quarter" idx="10"/>
          </p:nvPr>
        </p:nvSpPr>
        <p:spPr/>
        <p:txBody>
          <a:bodyPr/>
          <a:lstStyle/>
          <a:p>
            <a:fld id="{4FE8F0C2-877A-49F8-B7A1-7F48C9F034FD}" type="slidenum">
              <a:rPr lang="de-DE" smtClean="0"/>
              <a:t>62</a:t>
            </a:fld>
            <a:endParaRPr lang="de-DE"/>
          </a:p>
        </p:txBody>
      </p:sp>
    </p:spTree>
    <p:extLst>
      <p:ext uri="{BB962C8B-B14F-4D97-AF65-F5344CB8AC3E}">
        <p14:creationId xmlns:p14="http://schemas.microsoft.com/office/powerpoint/2010/main" val="179028872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Hier fehlt </a:t>
            </a:r>
            <a:r>
              <a:rPr lang="de-DE" smtClean="0"/>
              <a:t>ein Zitat</a:t>
            </a:r>
            <a:endParaRPr lang="de-DE" dirty="0"/>
          </a:p>
        </p:txBody>
      </p:sp>
      <p:sp>
        <p:nvSpPr>
          <p:cNvPr id="4" name="Foliennummernplatzhalter 3"/>
          <p:cNvSpPr>
            <a:spLocks noGrp="1"/>
          </p:cNvSpPr>
          <p:nvPr>
            <p:ph type="sldNum" sz="quarter" idx="10"/>
          </p:nvPr>
        </p:nvSpPr>
        <p:spPr/>
        <p:txBody>
          <a:bodyPr/>
          <a:lstStyle/>
          <a:p>
            <a:fld id="{4FE8F0C2-877A-49F8-B7A1-7F48C9F034FD}" type="slidenum">
              <a:rPr lang="de-DE" smtClean="0"/>
              <a:t>63</a:t>
            </a:fld>
            <a:endParaRPr lang="de-DE"/>
          </a:p>
        </p:txBody>
      </p:sp>
    </p:spTree>
    <p:extLst>
      <p:ext uri="{BB962C8B-B14F-4D97-AF65-F5344CB8AC3E}">
        <p14:creationId xmlns:p14="http://schemas.microsoft.com/office/powerpoint/2010/main" val="179028872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Hier fehlt </a:t>
            </a:r>
            <a:r>
              <a:rPr lang="de-DE" smtClean="0"/>
              <a:t>ein Zitat</a:t>
            </a:r>
            <a:endParaRPr lang="de-DE" dirty="0"/>
          </a:p>
        </p:txBody>
      </p:sp>
      <p:sp>
        <p:nvSpPr>
          <p:cNvPr id="4" name="Foliennummernplatzhalter 3"/>
          <p:cNvSpPr>
            <a:spLocks noGrp="1"/>
          </p:cNvSpPr>
          <p:nvPr>
            <p:ph type="sldNum" sz="quarter" idx="10"/>
          </p:nvPr>
        </p:nvSpPr>
        <p:spPr/>
        <p:txBody>
          <a:bodyPr/>
          <a:lstStyle/>
          <a:p>
            <a:fld id="{4FE8F0C2-877A-49F8-B7A1-7F48C9F034FD}" type="slidenum">
              <a:rPr lang="de-DE" smtClean="0"/>
              <a:t>64</a:t>
            </a:fld>
            <a:endParaRPr lang="de-DE"/>
          </a:p>
        </p:txBody>
      </p:sp>
    </p:spTree>
    <p:extLst>
      <p:ext uri="{BB962C8B-B14F-4D97-AF65-F5344CB8AC3E}">
        <p14:creationId xmlns:p14="http://schemas.microsoft.com/office/powerpoint/2010/main" val="17902887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4FE8F0C2-877A-49F8-B7A1-7F48C9F034FD}" type="slidenum">
              <a:rPr lang="de-DE" smtClean="0"/>
              <a:t>7</a:t>
            </a:fld>
            <a:endParaRPr lang="de-DE"/>
          </a:p>
        </p:txBody>
      </p:sp>
    </p:spTree>
    <p:extLst>
      <p:ext uri="{BB962C8B-B14F-4D97-AF65-F5344CB8AC3E}">
        <p14:creationId xmlns:p14="http://schemas.microsoft.com/office/powerpoint/2010/main" val="1106329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4FE8F0C2-877A-49F8-B7A1-7F48C9F034FD}" type="slidenum">
              <a:rPr lang="de-DE" smtClean="0"/>
              <a:t>8</a:t>
            </a:fld>
            <a:endParaRPr lang="de-DE"/>
          </a:p>
        </p:txBody>
      </p:sp>
    </p:spTree>
    <p:extLst>
      <p:ext uri="{BB962C8B-B14F-4D97-AF65-F5344CB8AC3E}">
        <p14:creationId xmlns:p14="http://schemas.microsoft.com/office/powerpoint/2010/main" val="16868086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4FE8F0C2-877A-49F8-B7A1-7F48C9F034FD}" type="slidenum">
              <a:rPr lang="de-DE" smtClean="0"/>
              <a:t>9</a:t>
            </a:fld>
            <a:endParaRPr lang="de-DE"/>
          </a:p>
        </p:txBody>
      </p:sp>
    </p:spTree>
    <p:extLst>
      <p:ext uri="{BB962C8B-B14F-4D97-AF65-F5344CB8AC3E}">
        <p14:creationId xmlns:p14="http://schemas.microsoft.com/office/powerpoint/2010/main" val="17902887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folie">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5D5F394E-90F8-4F43-8348-924041BAEC7C}" type="datetimeFigureOut">
              <a:rPr lang="de-DE" smtClean="0"/>
              <a:t>10.12.2013</a:t>
            </a:fld>
            <a:endParaRPr lang="de-DE" dirty="0"/>
          </a:p>
        </p:txBody>
      </p:sp>
      <p:sp>
        <p:nvSpPr>
          <p:cNvPr id="5" name="Fußzeilenplatzhalter 4"/>
          <p:cNvSpPr>
            <a:spLocks noGrp="1"/>
          </p:cNvSpPr>
          <p:nvPr>
            <p:ph type="ftr" sz="quarter" idx="11"/>
          </p:nvPr>
        </p:nvSpPr>
        <p:spPr/>
        <p:txBody>
          <a:bodyPr/>
          <a:lstStyle/>
          <a:p>
            <a:r>
              <a:rPr lang="de-DE" dirty="0" smtClean="0"/>
              <a:t>Riester Bausparen</a:t>
            </a:r>
            <a:endParaRPr lang="de-DE" dirty="0"/>
          </a:p>
        </p:txBody>
      </p:sp>
      <p:sp>
        <p:nvSpPr>
          <p:cNvPr id="6" name="Foliennummernplatzhalter 5"/>
          <p:cNvSpPr>
            <a:spLocks noGrp="1"/>
          </p:cNvSpPr>
          <p:nvPr>
            <p:ph type="sldNum" sz="quarter" idx="12"/>
          </p:nvPr>
        </p:nvSpPr>
        <p:spPr/>
        <p:txBody>
          <a:bodyPr/>
          <a:lstStyle/>
          <a:p>
            <a:fld id="{5C997049-FE7C-4047-B997-0D2E32ABA51F}" type="slidenum">
              <a:rPr lang="de-DE" smtClean="0"/>
              <a:t>‹Nr.›</a:t>
            </a:fld>
            <a:endParaRPr lang="de-DE"/>
          </a:p>
        </p:txBody>
      </p:sp>
      <p:sp>
        <p:nvSpPr>
          <p:cNvPr id="7" name="Rechteck 6"/>
          <p:cNvSpPr/>
          <p:nvPr userDrawn="1"/>
        </p:nvSpPr>
        <p:spPr>
          <a:xfrm>
            <a:off x="395536" y="6309320"/>
            <a:ext cx="8424936" cy="432048"/>
          </a:xfrm>
          <a:prstGeom prst="rect">
            <a:avLst/>
          </a:prstGeom>
          <a:solidFill>
            <a:schemeClr val="accent1">
              <a:lumMod val="5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lvl="0" algn="ctr"/>
            <a:endParaRPr lang="de-DE"/>
          </a:p>
        </p:txBody>
      </p:sp>
      <p:sp>
        <p:nvSpPr>
          <p:cNvPr id="9" name="Rechteck 8"/>
          <p:cNvSpPr/>
          <p:nvPr userDrawn="1"/>
        </p:nvSpPr>
        <p:spPr>
          <a:xfrm>
            <a:off x="145082" y="116632"/>
            <a:ext cx="8856984" cy="64087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2" name="Textfeld 21"/>
          <p:cNvSpPr txBox="1"/>
          <p:nvPr userDrawn="1"/>
        </p:nvSpPr>
        <p:spPr>
          <a:xfrm>
            <a:off x="395536" y="2564904"/>
            <a:ext cx="3600400" cy="2677656"/>
          </a:xfrm>
          <a:prstGeom prst="rect">
            <a:avLst/>
          </a:prstGeom>
          <a:noFill/>
        </p:spPr>
        <p:txBody>
          <a:bodyPr wrap="square" rtlCol="0">
            <a:spAutoFit/>
          </a:bodyPr>
          <a:lstStyle/>
          <a:p>
            <a:r>
              <a:rPr lang="de-DE" sz="2400" kern="1200" baseline="0" dirty="0" smtClean="0">
                <a:solidFill>
                  <a:schemeClr val="tx1"/>
                </a:solidFill>
                <a:latin typeface="+mn-lt"/>
                <a:ea typeface="+mn-ea"/>
                <a:cs typeface="+mn-cs"/>
              </a:rPr>
              <a:t>Präsentiert von</a:t>
            </a:r>
          </a:p>
          <a:p>
            <a:pPr lvl="1"/>
            <a:r>
              <a:rPr lang="de-DE" sz="2400" kern="1200" baseline="0" dirty="0" err="1" smtClean="0">
                <a:solidFill>
                  <a:schemeClr val="tx1"/>
                </a:solidFill>
                <a:latin typeface="+mn-lt"/>
                <a:ea typeface="+mn-ea"/>
                <a:cs typeface="+mn-cs"/>
              </a:rPr>
              <a:t>Glaucia</a:t>
            </a:r>
            <a:r>
              <a:rPr lang="de-DE" sz="2400" kern="1200" baseline="0" dirty="0" smtClean="0">
                <a:solidFill>
                  <a:schemeClr val="tx1"/>
                </a:solidFill>
                <a:latin typeface="+mn-lt"/>
                <a:ea typeface="+mn-ea"/>
                <a:cs typeface="+mn-cs"/>
              </a:rPr>
              <a:t> </a:t>
            </a:r>
            <a:r>
              <a:rPr lang="de-DE" sz="2400" kern="1200" baseline="0" dirty="0" err="1" smtClean="0">
                <a:solidFill>
                  <a:schemeClr val="tx1"/>
                </a:solidFill>
                <a:latin typeface="+mn-lt"/>
                <a:ea typeface="+mn-ea"/>
                <a:cs typeface="+mn-cs"/>
              </a:rPr>
              <a:t>Cancino</a:t>
            </a:r>
            <a:r>
              <a:rPr lang="de-DE" sz="2400" kern="1200" baseline="0" dirty="0" smtClean="0">
                <a:solidFill>
                  <a:schemeClr val="tx1"/>
                </a:solidFill>
                <a:latin typeface="+mn-lt"/>
                <a:ea typeface="+mn-ea"/>
                <a:cs typeface="+mn-cs"/>
              </a:rPr>
              <a:t/>
            </a:r>
            <a:br>
              <a:rPr lang="de-DE" sz="2400" kern="1200" baseline="0" dirty="0" smtClean="0">
                <a:solidFill>
                  <a:schemeClr val="tx1"/>
                </a:solidFill>
                <a:latin typeface="+mn-lt"/>
                <a:ea typeface="+mn-ea"/>
                <a:cs typeface="+mn-cs"/>
              </a:rPr>
            </a:br>
            <a:r>
              <a:rPr lang="de-DE" sz="2400" kern="1200" baseline="0" dirty="0" smtClean="0">
                <a:solidFill>
                  <a:schemeClr val="tx1"/>
                </a:solidFill>
                <a:latin typeface="+mn-lt"/>
                <a:ea typeface="+mn-ea"/>
                <a:cs typeface="+mn-cs"/>
              </a:rPr>
              <a:t>Dana </a:t>
            </a:r>
            <a:r>
              <a:rPr lang="de-DE" sz="2400" kern="1200" baseline="0" dirty="0" err="1" smtClean="0">
                <a:solidFill>
                  <a:schemeClr val="tx1"/>
                </a:solidFill>
                <a:latin typeface="+mn-lt"/>
                <a:ea typeface="+mn-ea"/>
                <a:cs typeface="+mn-cs"/>
              </a:rPr>
              <a:t>Jenett</a:t>
            </a:r>
            <a:endParaRPr lang="de-DE" sz="2400" kern="1200" baseline="0" dirty="0" smtClean="0">
              <a:solidFill>
                <a:schemeClr val="tx1"/>
              </a:solidFill>
              <a:latin typeface="+mn-lt"/>
              <a:ea typeface="+mn-ea"/>
              <a:cs typeface="+mn-cs"/>
            </a:endParaRPr>
          </a:p>
          <a:p>
            <a:pPr lvl="1"/>
            <a:r>
              <a:rPr lang="de-DE" sz="2400" kern="1200" baseline="0" dirty="0" smtClean="0">
                <a:solidFill>
                  <a:schemeClr val="tx1"/>
                </a:solidFill>
                <a:latin typeface="+mn-lt"/>
                <a:ea typeface="+mn-ea"/>
                <a:cs typeface="+mn-cs"/>
              </a:rPr>
              <a:t>Nico Lehmann</a:t>
            </a:r>
          </a:p>
          <a:p>
            <a:pPr lvl="1"/>
            <a:r>
              <a:rPr lang="de-DE" sz="2400" kern="1200" baseline="0" dirty="0" smtClean="0">
                <a:solidFill>
                  <a:schemeClr val="tx1"/>
                </a:solidFill>
                <a:latin typeface="+mn-lt"/>
                <a:ea typeface="+mn-ea"/>
                <a:cs typeface="+mn-cs"/>
              </a:rPr>
              <a:t>Elena Maier</a:t>
            </a:r>
          </a:p>
          <a:p>
            <a:pPr lvl="1"/>
            <a:r>
              <a:rPr lang="de-DE" sz="2400" kern="1200" baseline="0" dirty="0" smtClean="0">
                <a:solidFill>
                  <a:schemeClr val="tx1"/>
                </a:solidFill>
                <a:latin typeface="+mn-lt"/>
                <a:ea typeface="+mn-ea"/>
                <a:cs typeface="+mn-cs"/>
              </a:rPr>
              <a:t>Brian </a:t>
            </a:r>
            <a:r>
              <a:rPr lang="de-DE" sz="2400" kern="1200" baseline="0" dirty="0" err="1" smtClean="0">
                <a:solidFill>
                  <a:schemeClr val="tx1"/>
                </a:solidFill>
                <a:latin typeface="+mn-lt"/>
                <a:ea typeface="+mn-ea"/>
                <a:cs typeface="+mn-cs"/>
              </a:rPr>
              <a:t>Tietzen</a:t>
            </a:r>
            <a:r>
              <a:rPr lang="de-DE" sz="2400" kern="1200" baseline="0" dirty="0" smtClean="0">
                <a:solidFill>
                  <a:schemeClr val="tx1"/>
                </a:solidFill>
                <a:latin typeface="+mn-lt"/>
                <a:ea typeface="+mn-ea"/>
                <a:cs typeface="+mn-cs"/>
              </a:rPr>
              <a:t> </a:t>
            </a:r>
          </a:p>
          <a:p>
            <a:pPr lvl="1"/>
            <a:r>
              <a:rPr lang="de-DE" sz="2400" kern="1200" baseline="0" dirty="0" smtClean="0">
                <a:solidFill>
                  <a:schemeClr val="tx1"/>
                </a:solidFill>
                <a:latin typeface="+mn-lt"/>
                <a:ea typeface="+mn-ea"/>
                <a:cs typeface="+mn-cs"/>
              </a:rPr>
              <a:t>Kristina </a:t>
            </a:r>
            <a:r>
              <a:rPr lang="de-DE" sz="2400" kern="1200" baseline="0" dirty="0" err="1" smtClean="0">
                <a:solidFill>
                  <a:schemeClr val="tx1"/>
                </a:solidFill>
                <a:latin typeface="+mn-lt"/>
                <a:ea typeface="+mn-ea"/>
                <a:cs typeface="+mn-cs"/>
              </a:rPr>
              <a:t>Tschupin</a:t>
            </a:r>
            <a:endParaRPr lang="de-DE" sz="2400" kern="1200" baseline="0" dirty="0">
              <a:solidFill>
                <a:schemeClr val="tx1"/>
              </a:solidFill>
              <a:latin typeface="+mn-lt"/>
              <a:ea typeface="+mn-ea"/>
              <a:cs typeface="+mn-cs"/>
            </a:endParaRPr>
          </a:p>
        </p:txBody>
      </p:sp>
      <p:sp>
        <p:nvSpPr>
          <p:cNvPr id="12" name="Titel 1"/>
          <p:cNvSpPr txBox="1">
            <a:spLocks/>
          </p:cNvSpPr>
          <p:nvPr userDrawn="1"/>
        </p:nvSpPr>
        <p:spPr>
          <a:xfrm>
            <a:off x="611560" y="332656"/>
            <a:ext cx="8064896" cy="216024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4400" kern="1200" baseline="0" dirty="0" err="1" smtClean="0">
                <a:solidFill>
                  <a:schemeClr val="tx1"/>
                </a:solidFill>
                <a:latin typeface="+mj-lt"/>
                <a:ea typeface="+mj-ea"/>
                <a:cs typeface="+mj-cs"/>
              </a:rPr>
              <a:t>Freiheit</a:t>
            </a:r>
            <a:r>
              <a:rPr lang="en-US" sz="4400" kern="1200" baseline="0" dirty="0" smtClean="0">
                <a:solidFill>
                  <a:schemeClr val="tx1"/>
                </a:solidFill>
                <a:latin typeface="+mj-lt"/>
                <a:ea typeface="+mj-ea"/>
                <a:cs typeface="+mj-cs"/>
              </a:rPr>
              <a:t> und </a:t>
            </a:r>
            <a:r>
              <a:rPr lang="en-US" sz="4400" kern="1200" baseline="0" dirty="0" err="1" smtClean="0">
                <a:solidFill>
                  <a:schemeClr val="tx1"/>
                </a:solidFill>
                <a:latin typeface="+mj-lt"/>
                <a:ea typeface="+mj-ea"/>
                <a:cs typeface="+mj-cs"/>
              </a:rPr>
              <a:t>Verantwortung</a:t>
            </a:r>
            <a:r>
              <a:rPr lang="en-US" sz="4400" kern="1200" baseline="0" dirty="0" smtClean="0">
                <a:solidFill>
                  <a:schemeClr val="tx1"/>
                </a:solidFill>
                <a:latin typeface="+mj-lt"/>
                <a:ea typeface="+mj-ea"/>
                <a:cs typeface="+mj-cs"/>
              </a:rPr>
              <a:t> </a:t>
            </a:r>
          </a:p>
          <a:p>
            <a:pPr algn="l"/>
            <a:r>
              <a:rPr lang="en-US" sz="4400" kern="1200" baseline="0" dirty="0" smtClean="0">
                <a:solidFill>
                  <a:schemeClr val="tx1"/>
                </a:solidFill>
                <a:latin typeface="+mj-lt"/>
                <a:ea typeface="+mj-ea"/>
                <a:cs typeface="+mj-cs"/>
              </a:rPr>
              <a:t>der </a:t>
            </a:r>
            <a:r>
              <a:rPr lang="en-US" sz="4400" kern="1200" baseline="0" dirty="0" err="1" smtClean="0">
                <a:solidFill>
                  <a:schemeClr val="tx1"/>
                </a:solidFill>
                <a:latin typeface="+mj-lt"/>
                <a:ea typeface="+mj-ea"/>
                <a:cs typeface="+mj-cs"/>
              </a:rPr>
              <a:t>Wissenschaft</a:t>
            </a:r>
            <a:endParaRPr lang="de-DE" sz="4400" kern="1200" baseline="0" dirty="0">
              <a:solidFill>
                <a:schemeClr val="tx1"/>
              </a:solidFill>
              <a:latin typeface="+mj-lt"/>
              <a:ea typeface="+mj-ea"/>
              <a:cs typeface="+mj-cs"/>
            </a:endParaRPr>
          </a:p>
        </p:txBody>
      </p:sp>
      <p:cxnSp>
        <p:nvCxnSpPr>
          <p:cNvPr id="13" name="Gerade Verbindung 12"/>
          <p:cNvCxnSpPr/>
          <p:nvPr userDrawn="1"/>
        </p:nvCxnSpPr>
        <p:spPr>
          <a:xfrm>
            <a:off x="395536" y="2348880"/>
            <a:ext cx="828092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80623258"/>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5D5F394E-90F8-4F43-8348-924041BAEC7C}" type="datetimeFigureOut">
              <a:rPr lang="de-DE" smtClean="0"/>
              <a:t>10.12.2013</a:t>
            </a:fld>
            <a:endParaRPr lang="de-DE"/>
          </a:p>
        </p:txBody>
      </p:sp>
      <p:sp>
        <p:nvSpPr>
          <p:cNvPr id="3" name="Fußzeilenplatzhalter 2"/>
          <p:cNvSpPr>
            <a:spLocks noGrp="1"/>
          </p:cNvSpPr>
          <p:nvPr>
            <p:ph type="ftr" sz="quarter" idx="11"/>
          </p:nvPr>
        </p:nvSpPr>
        <p:spPr/>
        <p:txBody>
          <a:bodyPr/>
          <a:lstStyle/>
          <a:p>
            <a:endParaRPr lang="de-DE"/>
          </a:p>
        </p:txBody>
      </p:sp>
      <p:sp>
        <p:nvSpPr>
          <p:cNvPr id="4" name="Foliennummernplatzhalter 3"/>
          <p:cNvSpPr>
            <a:spLocks noGrp="1"/>
          </p:cNvSpPr>
          <p:nvPr>
            <p:ph type="sldNum" sz="quarter" idx="12"/>
          </p:nvPr>
        </p:nvSpPr>
        <p:spPr/>
        <p:txBody>
          <a:bodyPr/>
          <a:lstStyle/>
          <a:p>
            <a:fld id="{5C997049-FE7C-4047-B997-0D2E32ABA51F}" type="slidenum">
              <a:rPr lang="de-DE" smtClean="0"/>
              <a:t>‹Nr.›</a:t>
            </a:fld>
            <a:endParaRPr lang="de-DE"/>
          </a:p>
        </p:txBody>
      </p:sp>
    </p:spTree>
    <p:extLst>
      <p:ext uri="{BB962C8B-B14F-4D97-AF65-F5344CB8AC3E}">
        <p14:creationId xmlns:p14="http://schemas.microsoft.com/office/powerpoint/2010/main" val="5207839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457200" y="273050"/>
            <a:ext cx="3008313" cy="1162050"/>
          </a:xfrm>
        </p:spPr>
        <p:txBody>
          <a:bodyPr anchor="b"/>
          <a:lstStyle>
            <a:lvl1pPr algn="l">
              <a:defRPr sz="2000" b="1"/>
            </a:lvl1pPr>
          </a:lstStyle>
          <a:p>
            <a:r>
              <a:rPr lang="de-DE" smtClean="0"/>
              <a:t>Titelmasterformat durch Klicken bearbeiten</a:t>
            </a:r>
            <a:endParaRPr lang="de-DE"/>
          </a:p>
        </p:txBody>
      </p:sp>
      <p:sp>
        <p:nvSpPr>
          <p:cNvPr id="3" name="Inhaltsplatzhalt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Textplatzhalt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smtClean="0"/>
              <a:t>Textmasterformat bearbeiten</a:t>
            </a:r>
          </a:p>
        </p:txBody>
      </p:sp>
      <p:sp>
        <p:nvSpPr>
          <p:cNvPr id="5" name="Datumsplatzhalter 4"/>
          <p:cNvSpPr>
            <a:spLocks noGrp="1"/>
          </p:cNvSpPr>
          <p:nvPr>
            <p:ph type="dt" sz="half" idx="10"/>
          </p:nvPr>
        </p:nvSpPr>
        <p:spPr/>
        <p:txBody>
          <a:bodyPr/>
          <a:lstStyle/>
          <a:p>
            <a:fld id="{5D5F394E-90F8-4F43-8348-924041BAEC7C}" type="datetimeFigureOut">
              <a:rPr lang="de-DE" smtClean="0"/>
              <a:t>10.12.2013</a:t>
            </a:fld>
            <a:endParaRPr lang="de-DE"/>
          </a:p>
        </p:txBody>
      </p:sp>
      <p:sp>
        <p:nvSpPr>
          <p:cNvPr id="6" name="Fußzeilenplatzhalter 5"/>
          <p:cNvSpPr>
            <a:spLocks noGrp="1"/>
          </p:cNvSpPr>
          <p:nvPr>
            <p:ph type="ftr" sz="quarter" idx="11"/>
          </p:nvPr>
        </p:nvSpPr>
        <p:spPr/>
        <p:txBody>
          <a:bodyPr/>
          <a:lstStyle/>
          <a:p>
            <a:endParaRPr lang="de-DE"/>
          </a:p>
        </p:txBody>
      </p:sp>
      <p:sp>
        <p:nvSpPr>
          <p:cNvPr id="7" name="Foliennummernplatzhalter 6"/>
          <p:cNvSpPr>
            <a:spLocks noGrp="1"/>
          </p:cNvSpPr>
          <p:nvPr>
            <p:ph type="sldNum" sz="quarter" idx="12"/>
          </p:nvPr>
        </p:nvSpPr>
        <p:spPr/>
        <p:txBody>
          <a:bodyPr/>
          <a:lstStyle/>
          <a:p>
            <a:fld id="{5C997049-FE7C-4047-B997-0D2E32ABA51F}" type="slidenum">
              <a:rPr lang="de-DE" smtClean="0"/>
              <a:t>‹Nr.›</a:t>
            </a:fld>
            <a:endParaRPr lang="de-DE"/>
          </a:p>
        </p:txBody>
      </p:sp>
    </p:spTree>
    <p:extLst>
      <p:ext uri="{BB962C8B-B14F-4D97-AF65-F5344CB8AC3E}">
        <p14:creationId xmlns:p14="http://schemas.microsoft.com/office/powerpoint/2010/main" val="216226180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1792288" y="4800600"/>
            <a:ext cx="5486400" cy="566738"/>
          </a:xfrm>
        </p:spPr>
        <p:txBody>
          <a:bodyPr anchor="b"/>
          <a:lstStyle>
            <a:lvl1pPr algn="l">
              <a:defRPr sz="2000" b="1"/>
            </a:lvl1pPr>
          </a:lstStyle>
          <a:p>
            <a:r>
              <a:rPr lang="de-DE" smtClean="0"/>
              <a:t>Titelmasterformat durch Klicken bearbeiten</a:t>
            </a:r>
            <a:endParaRPr lang="de-DE"/>
          </a:p>
        </p:txBody>
      </p:sp>
      <p:sp>
        <p:nvSpPr>
          <p:cNvPr id="3" name="Bildplatzhalt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platzhalt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smtClean="0"/>
              <a:t>Textmasterformat bearbeiten</a:t>
            </a:r>
          </a:p>
        </p:txBody>
      </p:sp>
      <p:sp>
        <p:nvSpPr>
          <p:cNvPr id="5" name="Datumsplatzhalter 4"/>
          <p:cNvSpPr>
            <a:spLocks noGrp="1"/>
          </p:cNvSpPr>
          <p:nvPr>
            <p:ph type="dt" sz="half" idx="10"/>
          </p:nvPr>
        </p:nvSpPr>
        <p:spPr/>
        <p:txBody>
          <a:bodyPr/>
          <a:lstStyle/>
          <a:p>
            <a:fld id="{5D5F394E-90F8-4F43-8348-924041BAEC7C}" type="datetimeFigureOut">
              <a:rPr lang="de-DE" smtClean="0"/>
              <a:t>10.12.2013</a:t>
            </a:fld>
            <a:endParaRPr lang="de-DE"/>
          </a:p>
        </p:txBody>
      </p:sp>
      <p:sp>
        <p:nvSpPr>
          <p:cNvPr id="6" name="Fußzeilenplatzhalter 5"/>
          <p:cNvSpPr>
            <a:spLocks noGrp="1"/>
          </p:cNvSpPr>
          <p:nvPr>
            <p:ph type="ftr" sz="quarter" idx="11"/>
          </p:nvPr>
        </p:nvSpPr>
        <p:spPr/>
        <p:txBody>
          <a:bodyPr/>
          <a:lstStyle/>
          <a:p>
            <a:endParaRPr lang="de-DE"/>
          </a:p>
        </p:txBody>
      </p:sp>
      <p:sp>
        <p:nvSpPr>
          <p:cNvPr id="7" name="Foliennummernplatzhalter 6"/>
          <p:cNvSpPr>
            <a:spLocks noGrp="1"/>
          </p:cNvSpPr>
          <p:nvPr>
            <p:ph type="sldNum" sz="quarter" idx="12"/>
          </p:nvPr>
        </p:nvSpPr>
        <p:spPr/>
        <p:txBody>
          <a:bodyPr/>
          <a:lstStyle/>
          <a:p>
            <a:fld id="{5C997049-FE7C-4047-B997-0D2E32ABA51F}" type="slidenum">
              <a:rPr lang="de-DE" smtClean="0"/>
              <a:t>‹Nr.›</a:t>
            </a:fld>
            <a:endParaRPr lang="de-DE"/>
          </a:p>
        </p:txBody>
      </p:sp>
    </p:spTree>
    <p:extLst>
      <p:ext uri="{BB962C8B-B14F-4D97-AF65-F5344CB8AC3E}">
        <p14:creationId xmlns:p14="http://schemas.microsoft.com/office/powerpoint/2010/main" val="238767419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Vertikaler Textplatzhalter 2"/>
          <p:cNvSpPr>
            <a:spLocks noGrp="1"/>
          </p:cNvSpPr>
          <p:nvPr>
            <p:ph type="body" orient="vert" idx="1"/>
          </p:nvPr>
        </p:nvSpPr>
        <p:spPr/>
        <p:txBody>
          <a:bodyPr vert="eaVert"/>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Datumsplatzhalter 3"/>
          <p:cNvSpPr>
            <a:spLocks noGrp="1"/>
          </p:cNvSpPr>
          <p:nvPr>
            <p:ph type="dt" sz="half" idx="10"/>
          </p:nvPr>
        </p:nvSpPr>
        <p:spPr/>
        <p:txBody>
          <a:bodyPr/>
          <a:lstStyle/>
          <a:p>
            <a:fld id="{5D5F394E-90F8-4F43-8348-924041BAEC7C}" type="datetimeFigureOut">
              <a:rPr lang="de-DE" smtClean="0"/>
              <a:t>10.12.2013</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5C997049-FE7C-4047-B997-0D2E32ABA51F}" type="slidenum">
              <a:rPr lang="de-DE" smtClean="0"/>
              <a:t>‹Nr.›</a:t>
            </a:fld>
            <a:endParaRPr lang="de-DE"/>
          </a:p>
        </p:txBody>
      </p:sp>
    </p:spTree>
    <p:extLst>
      <p:ext uri="{BB962C8B-B14F-4D97-AF65-F5344CB8AC3E}">
        <p14:creationId xmlns:p14="http://schemas.microsoft.com/office/powerpoint/2010/main" val="20062201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6629400" y="274638"/>
            <a:ext cx="2057400" cy="5851525"/>
          </a:xfrm>
        </p:spPr>
        <p:txBody>
          <a:bodyPr vert="eaVert"/>
          <a:lstStyle/>
          <a:p>
            <a:r>
              <a:rPr lang="de-DE" smtClean="0"/>
              <a:t>Titelmasterformat durch Klicken bearbeiten</a:t>
            </a:r>
            <a:endParaRPr lang="de-DE"/>
          </a:p>
        </p:txBody>
      </p:sp>
      <p:sp>
        <p:nvSpPr>
          <p:cNvPr id="3" name="Vertikaler Textplatzhalter 2"/>
          <p:cNvSpPr>
            <a:spLocks noGrp="1"/>
          </p:cNvSpPr>
          <p:nvPr>
            <p:ph type="body" orient="vert" idx="1"/>
          </p:nvPr>
        </p:nvSpPr>
        <p:spPr>
          <a:xfrm>
            <a:off x="457200" y="274638"/>
            <a:ext cx="6019800" cy="5851525"/>
          </a:xfrm>
        </p:spPr>
        <p:txBody>
          <a:bodyPr vert="eaVert"/>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Datumsplatzhalter 3"/>
          <p:cNvSpPr>
            <a:spLocks noGrp="1"/>
          </p:cNvSpPr>
          <p:nvPr>
            <p:ph type="dt" sz="half" idx="10"/>
          </p:nvPr>
        </p:nvSpPr>
        <p:spPr/>
        <p:txBody>
          <a:bodyPr/>
          <a:lstStyle/>
          <a:p>
            <a:fld id="{5D5F394E-90F8-4F43-8348-924041BAEC7C}" type="datetimeFigureOut">
              <a:rPr lang="de-DE" smtClean="0"/>
              <a:t>10.12.2013</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5C997049-FE7C-4047-B997-0D2E32ABA51F}" type="slidenum">
              <a:rPr lang="de-DE" smtClean="0"/>
              <a:t>‹Nr.›</a:t>
            </a:fld>
            <a:endParaRPr lang="de-DE"/>
          </a:p>
        </p:txBody>
      </p:sp>
    </p:spTree>
    <p:extLst>
      <p:ext uri="{BB962C8B-B14F-4D97-AF65-F5344CB8AC3E}">
        <p14:creationId xmlns:p14="http://schemas.microsoft.com/office/powerpoint/2010/main" val="267017619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p:cNvSpPr>
            <a:spLocks noGrp="1"/>
          </p:cNvSpPr>
          <p:nvPr>
            <p:ph type="ctrTitle"/>
          </p:nvPr>
        </p:nvSpPr>
        <p:spPr>
          <a:xfrm>
            <a:off x="685800" y="2130425"/>
            <a:ext cx="7772400" cy="1470025"/>
          </a:xfrm>
        </p:spPr>
        <p:txBody>
          <a:bodyPr/>
          <a:lstStyle/>
          <a:p>
            <a:r>
              <a:rPr lang="de-DE" smtClean="0"/>
              <a:t>Titelmasterformat durch Klicken bearbeiten</a:t>
            </a:r>
            <a:endParaRPr lang="de-DE"/>
          </a:p>
        </p:txBody>
      </p:sp>
      <p:sp>
        <p:nvSpPr>
          <p:cNvPr id="3" name="Untertitel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smtClean="0"/>
              <a:t>Formatvorlage des Untertitelmasters durch Klicken bearbeiten</a:t>
            </a:r>
            <a:endParaRPr lang="de-DE"/>
          </a:p>
        </p:txBody>
      </p:sp>
      <p:sp>
        <p:nvSpPr>
          <p:cNvPr id="4" name="Datumsplatzhalter 3"/>
          <p:cNvSpPr>
            <a:spLocks noGrp="1"/>
          </p:cNvSpPr>
          <p:nvPr>
            <p:ph type="dt" sz="half" idx="10"/>
          </p:nvPr>
        </p:nvSpPr>
        <p:spPr/>
        <p:txBody>
          <a:bodyPr/>
          <a:lstStyle/>
          <a:p>
            <a:fld id="{9E2EEDF1-94B8-4CA9-AC5F-FC7A889451DD}" type="datetimeFigureOut">
              <a:rPr lang="de-DE" smtClean="0"/>
              <a:t>10.12.2013</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45D09017-51A8-484D-BC7D-BE4E062D3D03}" type="slidenum">
              <a:rPr lang="de-DE" smtClean="0"/>
              <a:t>‹Nr.›</a:t>
            </a:fld>
            <a:endParaRPr lang="de-DE"/>
          </a:p>
        </p:txBody>
      </p:sp>
    </p:spTree>
    <p:extLst>
      <p:ext uri="{BB962C8B-B14F-4D97-AF65-F5344CB8AC3E}">
        <p14:creationId xmlns:p14="http://schemas.microsoft.com/office/powerpoint/2010/main" val="180092571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Inhaltsplatzhalter 2"/>
          <p:cNvSpPr>
            <a:spLocks noGrp="1"/>
          </p:cNvSpPr>
          <p:nvPr>
            <p:ph idx="1"/>
          </p:nvPr>
        </p:nvSpPr>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Datumsplatzhalter 3"/>
          <p:cNvSpPr>
            <a:spLocks noGrp="1"/>
          </p:cNvSpPr>
          <p:nvPr>
            <p:ph type="dt" sz="half" idx="10"/>
          </p:nvPr>
        </p:nvSpPr>
        <p:spPr/>
        <p:txBody>
          <a:bodyPr/>
          <a:lstStyle/>
          <a:p>
            <a:fld id="{9E2EEDF1-94B8-4CA9-AC5F-FC7A889451DD}" type="datetimeFigureOut">
              <a:rPr lang="de-DE" smtClean="0"/>
              <a:t>10.12.2013</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45D09017-51A8-484D-BC7D-BE4E062D3D03}" type="slidenum">
              <a:rPr lang="de-DE" smtClean="0"/>
              <a:t>‹Nr.›</a:t>
            </a:fld>
            <a:endParaRPr lang="de-DE"/>
          </a:p>
        </p:txBody>
      </p:sp>
    </p:spTree>
    <p:extLst>
      <p:ext uri="{BB962C8B-B14F-4D97-AF65-F5344CB8AC3E}">
        <p14:creationId xmlns:p14="http://schemas.microsoft.com/office/powerpoint/2010/main" val="345705787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722313" y="4406900"/>
            <a:ext cx="7772400" cy="1362075"/>
          </a:xfrm>
        </p:spPr>
        <p:txBody>
          <a:bodyPr anchor="t"/>
          <a:lstStyle>
            <a:lvl1pPr algn="l">
              <a:defRPr sz="4000" b="1" cap="all"/>
            </a:lvl1pPr>
          </a:lstStyle>
          <a:p>
            <a:r>
              <a:rPr lang="de-DE" smtClean="0"/>
              <a:t>Titelmasterformat durch Klicken bearbeiten</a:t>
            </a:r>
            <a:endParaRPr lang="de-DE"/>
          </a:p>
        </p:txBody>
      </p:sp>
      <p:sp>
        <p:nvSpPr>
          <p:cNvPr id="3" name="Textplatzhalt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smtClean="0"/>
              <a:t>Textmasterformat bearbeiten</a:t>
            </a:r>
          </a:p>
        </p:txBody>
      </p:sp>
      <p:sp>
        <p:nvSpPr>
          <p:cNvPr id="4" name="Datumsplatzhalter 3"/>
          <p:cNvSpPr>
            <a:spLocks noGrp="1"/>
          </p:cNvSpPr>
          <p:nvPr>
            <p:ph type="dt" sz="half" idx="10"/>
          </p:nvPr>
        </p:nvSpPr>
        <p:spPr/>
        <p:txBody>
          <a:bodyPr/>
          <a:lstStyle/>
          <a:p>
            <a:fld id="{9E2EEDF1-94B8-4CA9-AC5F-FC7A889451DD}" type="datetimeFigureOut">
              <a:rPr lang="de-DE" smtClean="0"/>
              <a:t>10.12.2013</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45D09017-51A8-484D-BC7D-BE4E062D3D03}" type="slidenum">
              <a:rPr lang="de-DE" smtClean="0"/>
              <a:t>‹Nr.›</a:t>
            </a:fld>
            <a:endParaRPr lang="de-DE"/>
          </a:p>
        </p:txBody>
      </p:sp>
    </p:spTree>
    <p:extLst>
      <p:ext uri="{BB962C8B-B14F-4D97-AF65-F5344CB8AC3E}">
        <p14:creationId xmlns:p14="http://schemas.microsoft.com/office/powerpoint/2010/main" val="174230839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Inhaltsplatzhalt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Inhaltsplatzhalt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5" name="Datumsplatzhalter 4"/>
          <p:cNvSpPr>
            <a:spLocks noGrp="1"/>
          </p:cNvSpPr>
          <p:nvPr>
            <p:ph type="dt" sz="half" idx="10"/>
          </p:nvPr>
        </p:nvSpPr>
        <p:spPr/>
        <p:txBody>
          <a:bodyPr/>
          <a:lstStyle/>
          <a:p>
            <a:fld id="{9E2EEDF1-94B8-4CA9-AC5F-FC7A889451DD}" type="datetimeFigureOut">
              <a:rPr lang="de-DE" smtClean="0"/>
              <a:t>10.12.2013</a:t>
            </a:fld>
            <a:endParaRPr lang="de-DE"/>
          </a:p>
        </p:txBody>
      </p:sp>
      <p:sp>
        <p:nvSpPr>
          <p:cNvPr id="6" name="Fußzeilenplatzhalter 5"/>
          <p:cNvSpPr>
            <a:spLocks noGrp="1"/>
          </p:cNvSpPr>
          <p:nvPr>
            <p:ph type="ftr" sz="quarter" idx="11"/>
          </p:nvPr>
        </p:nvSpPr>
        <p:spPr/>
        <p:txBody>
          <a:bodyPr/>
          <a:lstStyle/>
          <a:p>
            <a:endParaRPr lang="de-DE"/>
          </a:p>
        </p:txBody>
      </p:sp>
      <p:sp>
        <p:nvSpPr>
          <p:cNvPr id="7" name="Foliennummernplatzhalter 6"/>
          <p:cNvSpPr>
            <a:spLocks noGrp="1"/>
          </p:cNvSpPr>
          <p:nvPr>
            <p:ph type="sldNum" sz="quarter" idx="12"/>
          </p:nvPr>
        </p:nvSpPr>
        <p:spPr/>
        <p:txBody>
          <a:bodyPr/>
          <a:lstStyle/>
          <a:p>
            <a:fld id="{45D09017-51A8-484D-BC7D-BE4E062D3D03}" type="slidenum">
              <a:rPr lang="de-DE" smtClean="0"/>
              <a:t>‹Nr.›</a:t>
            </a:fld>
            <a:endParaRPr lang="de-DE"/>
          </a:p>
        </p:txBody>
      </p:sp>
    </p:spTree>
    <p:extLst>
      <p:ext uri="{BB962C8B-B14F-4D97-AF65-F5344CB8AC3E}">
        <p14:creationId xmlns:p14="http://schemas.microsoft.com/office/powerpoint/2010/main" val="183137281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a:lvl1pPr>
          </a:lstStyle>
          <a:p>
            <a:r>
              <a:rPr lang="de-DE" smtClean="0"/>
              <a:t>Titelmasterformat durch Klicken bearbeiten</a:t>
            </a:r>
            <a:endParaRPr lang="de-DE"/>
          </a:p>
        </p:txBody>
      </p:sp>
      <p:sp>
        <p:nvSpPr>
          <p:cNvPr id="3" name="Textplatzhalt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smtClean="0"/>
              <a:t>Textmasterformat bearbeiten</a:t>
            </a:r>
          </a:p>
        </p:txBody>
      </p:sp>
      <p:sp>
        <p:nvSpPr>
          <p:cNvPr id="4" name="Inhaltsplatzhalt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5" name="Textplatzhalt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smtClean="0"/>
              <a:t>Textmasterformat bearbeiten</a:t>
            </a:r>
          </a:p>
        </p:txBody>
      </p:sp>
      <p:sp>
        <p:nvSpPr>
          <p:cNvPr id="6" name="Inhaltsplatzhalt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7" name="Datumsplatzhalter 6"/>
          <p:cNvSpPr>
            <a:spLocks noGrp="1"/>
          </p:cNvSpPr>
          <p:nvPr>
            <p:ph type="dt" sz="half" idx="10"/>
          </p:nvPr>
        </p:nvSpPr>
        <p:spPr/>
        <p:txBody>
          <a:bodyPr/>
          <a:lstStyle/>
          <a:p>
            <a:fld id="{9E2EEDF1-94B8-4CA9-AC5F-FC7A889451DD}" type="datetimeFigureOut">
              <a:rPr lang="de-DE" smtClean="0"/>
              <a:t>10.12.2013</a:t>
            </a:fld>
            <a:endParaRPr lang="de-DE"/>
          </a:p>
        </p:txBody>
      </p:sp>
      <p:sp>
        <p:nvSpPr>
          <p:cNvPr id="8" name="Fußzeilenplatzhalter 7"/>
          <p:cNvSpPr>
            <a:spLocks noGrp="1"/>
          </p:cNvSpPr>
          <p:nvPr>
            <p:ph type="ftr" sz="quarter" idx="11"/>
          </p:nvPr>
        </p:nvSpPr>
        <p:spPr/>
        <p:txBody>
          <a:bodyPr/>
          <a:lstStyle/>
          <a:p>
            <a:endParaRPr lang="de-DE"/>
          </a:p>
        </p:txBody>
      </p:sp>
      <p:sp>
        <p:nvSpPr>
          <p:cNvPr id="9" name="Foliennummernplatzhalter 8"/>
          <p:cNvSpPr>
            <a:spLocks noGrp="1"/>
          </p:cNvSpPr>
          <p:nvPr>
            <p:ph type="sldNum" sz="quarter" idx="12"/>
          </p:nvPr>
        </p:nvSpPr>
        <p:spPr/>
        <p:txBody>
          <a:bodyPr/>
          <a:lstStyle/>
          <a:p>
            <a:fld id="{45D09017-51A8-484D-BC7D-BE4E062D3D03}" type="slidenum">
              <a:rPr lang="de-DE" smtClean="0"/>
              <a:t>‹Nr.›</a:t>
            </a:fld>
            <a:endParaRPr lang="de-DE"/>
          </a:p>
        </p:txBody>
      </p:sp>
    </p:spTree>
    <p:extLst>
      <p:ext uri="{BB962C8B-B14F-4D97-AF65-F5344CB8AC3E}">
        <p14:creationId xmlns:p14="http://schemas.microsoft.com/office/powerpoint/2010/main" val="9733461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Titelfolie">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5D5F394E-90F8-4F43-8348-924041BAEC7C}" type="datetimeFigureOut">
              <a:rPr lang="de-DE" smtClean="0"/>
              <a:t>10.12.2013</a:t>
            </a:fld>
            <a:endParaRPr lang="de-DE" dirty="0"/>
          </a:p>
        </p:txBody>
      </p:sp>
      <p:sp>
        <p:nvSpPr>
          <p:cNvPr id="5" name="Fußzeilenplatzhalter 4"/>
          <p:cNvSpPr>
            <a:spLocks noGrp="1"/>
          </p:cNvSpPr>
          <p:nvPr>
            <p:ph type="ftr" sz="quarter" idx="11"/>
          </p:nvPr>
        </p:nvSpPr>
        <p:spPr/>
        <p:txBody>
          <a:bodyPr/>
          <a:lstStyle/>
          <a:p>
            <a:r>
              <a:rPr lang="de-DE" dirty="0" smtClean="0"/>
              <a:t>Riester Bausparen</a:t>
            </a:r>
            <a:endParaRPr lang="de-DE" dirty="0"/>
          </a:p>
        </p:txBody>
      </p:sp>
      <p:sp>
        <p:nvSpPr>
          <p:cNvPr id="6" name="Foliennummernplatzhalter 5"/>
          <p:cNvSpPr>
            <a:spLocks noGrp="1"/>
          </p:cNvSpPr>
          <p:nvPr>
            <p:ph type="sldNum" sz="quarter" idx="12"/>
          </p:nvPr>
        </p:nvSpPr>
        <p:spPr/>
        <p:txBody>
          <a:bodyPr/>
          <a:lstStyle/>
          <a:p>
            <a:fld id="{5C997049-FE7C-4047-B997-0D2E32ABA51F}" type="slidenum">
              <a:rPr lang="de-DE" smtClean="0"/>
              <a:t>‹Nr.›</a:t>
            </a:fld>
            <a:endParaRPr lang="de-DE"/>
          </a:p>
        </p:txBody>
      </p:sp>
      <p:sp>
        <p:nvSpPr>
          <p:cNvPr id="7" name="Rechteck 6"/>
          <p:cNvSpPr/>
          <p:nvPr userDrawn="1"/>
        </p:nvSpPr>
        <p:spPr>
          <a:xfrm>
            <a:off x="395536" y="6309320"/>
            <a:ext cx="8424936" cy="432048"/>
          </a:xfrm>
          <a:prstGeom prst="rect">
            <a:avLst/>
          </a:prstGeom>
          <a:solidFill>
            <a:schemeClr val="accent1">
              <a:lumMod val="5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lvl="0" algn="ctr"/>
            <a:endParaRPr lang="de-DE"/>
          </a:p>
        </p:txBody>
      </p:sp>
      <p:sp>
        <p:nvSpPr>
          <p:cNvPr id="9" name="Rechteck 8"/>
          <p:cNvSpPr/>
          <p:nvPr userDrawn="1"/>
        </p:nvSpPr>
        <p:spPr>
          <a:xfrm>
            <a:off x="145082" y="116632"/>
            <a:ext cx="8856984" cy="64087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5" name="Textfeld 14"/>
          <p:cNvSpPr txBox="1"/>
          <p:nvPr userDrawn="1"/>
        </p:nvSpPr>
        <p:spPr>
          <a:xfrm>
            <a:off x="3635896" y="836712"/>
            <a:ext cx="5508104" cy="1938992"/>
          </a:xfrm>
          <a:prstGeom prst="rect">
            <a:avLst/>
          </a:prstGeom>
          <a:noFill/>
        </p:spPr>
        <p:txBody>
          <a:bodyPr wrap="square" rtlCol="0">
            <a:spAutoFit/>
          </a:bodyPr>
          <a:lstStyle/>
          <a:p>
            <a:r>
              <a:rPr lang="en-US" sz="4000" kern="1200" baseline="0" dirty="0" err="1" smtClean="0">
                <a:solidFill>
                  <a:schemeClr val="tx1"/>
                </a:solidFill>
                <a:latin typeface="+mj-lt"/>
                <a:ea typeface="+mj-ea"/>
                <a:cs typeface="+mj-cs"/>
              </a:rPr>
              <a:t>Freiheit</a:t>
            </a:r>
            <a:r>
              <a:rPr lang="en-US" sz="4000" kern="1200" baseline="0" dirty="0" smtClean="0">
                <a:solidFill>
                  <a:schemeClr val="tx1"/>
                </a:solidFill>
                <a:latin typeface="+mj-lt"/>
                <a:ea typeface="+mj-ea"/>
                <a:cs typeface="+mj-cs"/>
              </a:rPr>
              <a:t> und </a:t>
            </a:r>
            <a:r>
              <a:rPr lang="en-US" sz="4000" kern="1200" baseline="0" dirty="0" err="1" smtClean="0">
                <a:solidFill>
                  <a:schemeClr val="tx1"/>
                </a:solidFill>
                <a:latin typeface="+mj-lt"/>
                <a:ea typeface="+mj-ea"/>
                <a:cs typeface="+mj-cs"/>
              </a:rPr>
              <a:t>Verantwortung</a:t>
            </a:r>
            <a:endParaRPr lang="en-US" sz="4000" kern="1200" baseline="0" dirty="0" smtClean="0">
              <a:solidFill>
                <a:schemeClr val="tx1"/>
              </a:solidFill>
              <a:latin typeface="+mj-lt"/>
              <a:ea typeface="+mj-ea"/>
              <a:cs typeface="+mj-cs"/>
            </a:endParaRPr>
          </a:p>
          <a:p>
            <a:r>
              <a:rPr lang="en-US" sz="4000" kern="1200" baseline="0" dirty="0" smtClean="0">
                <a:solidFill>
                  <a:schemeClr val="tx1"/>
                </a:solidFill>
                <a:latin typeface="+mj-lt"/>
                <a:ea typeface="+mj-ea"/>
                <a:cs typeface="+mj-cs"/>
              </a:rPr>
              <a:t>der </a:t>
            </a:r>
            <a:r>
              <a:rPr lang="en-US" sz="4000" kern="1200" baseline="0" dirty="0" err="1" smtClean="0">
                <a:solidFill>
                  <a:schemeClr val="tx1"/>
                </a:solidFill>
                <a:latin typeface="+mj-lt"/>
                <a:ea typeface="+mj-ea"/>
                <a:cs typeface="+mj-cs"/>
              </a:rPr>
              <a:t>Wissenschaft</a:t>
            </a:r>
            <a:endParaRPr lang="de-DE" sz="4000" kern="1200" baseline="0" dirty="0">
              <a:solidFill>
                <a:schemeClr val="tx1"/>
              </a:solidFill>
              <a:latin typeface="+mj-lt"/>
              <a:ea typeface="+mj-ea"/>
              <a:cs typeface="+mj-cs"/>
            </a:endParaRPr>
          </a:p>
        </p:txBody>
      </p:sp>
      <p:sp>
        <p:nvSpPr>
          <p:cNvPr id="22" name="Textfeld 21"/>
          <p:cNvSpPr txBox="1"/>
          <p:nvPr userDrawn="1"/>
        </p:nvSpPr>
        <p:spPr>
          <a:xfrm>
            <a:off x="3697193" y="3501008"/>
            <a:ext cx="2484035" cy="2246769"/>
          </a:xfrm>
          <a:prstGeom prst="rect">
            <a:avLst/>
          </a:prstGeom>
          <a:noFill/>
        </p:spPr>
        <p:txBody>
          <a:bodyPr wrap="square" rtlCol="0">
            <a:spAutoFit/>
          </a:bodyPr>
          <a:lstStyle/>
          <a:p>
            <a:r>
              <a:rPr lang="de-DE" sz="2000" kern="1200" baseline="0" dirty="0" smtClean="0">
                <a:solidFill>
                  <a:schemeClr val="tx1"/>
                </a:solidFill>
                <a:latin typeface="+mn-lt"/>
                <a:ea typeface="+mn-ea"/>
                <a:cs typeface="+mn-cs"/>
              </a:rPr>
              <a:t>Präsentiert von</a:t>
            </a:r>
          </a:p>
          <a:p>
            <a:r>
              <a:rPr lang="de-DE" sz="2000" kern="1200" baseline="0" dirty="0" err="1" smtClean="0">
                <a:solidFill>
                  <a:schemeClr val="tx1"/>
                </a:solidFill>
                <a:latin typeface="+mn-lt"/>
                <a:ea typeface="+mn-ea"/>
                <a:cs typeface="+mn-cs"/>
              </a:rPr>
              <a:t>Glaucia</a:t>
            </a:r>
            <a:r>
              <a:rPr lang="de-DE" sz="2000" kern="1200" baseline="0" dirty="0" smtClean="0">
                <a:solidFill>
                  <a:schemeClr val="tx1"/>
                </a:solidFill>
                <a:latin typeface="+mn-lt"/>
                <a:ea typeface="+mn-ea"/>
                <a:cs typeface="+mn-cs"/>
              </a:rPr>
              <a:t> </a:t>
            </a:r>
            <a:r>
              <a:rPr lang="de-DE" sz="2000" kern="1200" baseline="0" dirty="0" err="1" smtClean="0">
                <a:solidFill>
                  <a:schemeClr val="tx1"/>
                </a:solidFill>
                <a:latin typeface="+mn-lt"/>
                <a:ea typeface="+mn-ea"/>
                <a:cs typeface="+mn-cs"/>
              </a:rPr>
              <a:t>Cancino</a:t>
            </a:r>
            <a:r>
              <a:rPr lang="de-DE" sz="2000" kern="1200" baseline="0" dirty="0" smtClean="0">
                <a:solidFill>
                  <a:schemeClr val="tx1"/>
                </a:solidFill>
                <a:latin typeface="+mn-lt"/>
                <a:ea typeface="+mn-ea"/>
                <a:cs typeface="+mn-cs"/>
              </a:rPr>
              <a:t/>
            </a:r>
            <a:br>
              <a:rPr lang="de-DE" sz="2000" kern="1200" baseline="0" dirty="0" smtClean="0">
                <a:solidFill>
                  <a:schemeClr val="tx1"/>
                </a:solidFill>
                <a:latin typeface="+mn-lt"/>
                <a:ea typeface="+mn-ea"/>
                <a:cs typeface="+mn-cs"/>
              </a:rPr>
            </a:br>
            <a:r>
              <a:rPr lang="de-DE" sz="2000" kern="1200" baseline="0" dirty="0" smtClean="0">
                <a:solidFill>
                  <a:schemeClr val="tx1"/>
                </a:solidFill>
                <a:latin typeface="+mn-lt"/>
                <a:ea typeface="+mn-ea"/>
                <a:cs typeface="+mn-cs"/>
              </a:rPr>
              <a:t>Dana </a:t>
            </a:r>
            <a:r>
              <a:rPr lang="de-DE" sz="2000" kern="1200" baseline="0" dirty="0" err="1" smtClean="0">
                <a:solidFill>
                  <a:schemeClr val="tx1"/>
                </a:solidFill>
                <a:latin typeface="+mn-lt"/>
                <a:ea typeface="+mn-ea"/>
                <a:cs typeface="+mn-cs"/>
              </a:rPr>
              <a:t>Jenett</a:t>
            </a:r>
            <a:endParaRPr lang="de-DE" sz="2000" kern="1200" baseline="0" dirty="0" smtClean="0">
              <a:solidFill>
                <a:schemeClr val="tx1"/>
              </a:solidFill>
              <a:latin typeface="+mn-lt"/>
              <a:ea typeface="+mn-ea"/>
              <a:cs typeface="+mn-cs"/>
            </a:endParaRPr>
          </a:p>
          <a:p>
            <a:r>
              <a:rPr lang="de-DE" sz="2000" kern="1200" baseline="0" dirty="0" smtClean="0">
                <a:solidFill>
                  <a:schemeClr val="tx1"/>
                </a:solidFill>
                <a:latin typeface="+mn-lt"/>
                <a:ea typeface="+mn-ea"/>
                <a:cs typeface="+mn-cs"/>
              </a:rPr>
              <a:t>Nico Lehmann</a:t>
            </a:r>
          </a:p>
          <a:p>
            <a:r>
              <a:rPr lang="de-DE" sz="2000" kern="1200" baseline="0" dirty="0" smtClean="0">
                <a:solidFill>
                  <a:schemeClr val="tx1"/>
                </a:solidFill>
                <a:latin typeface="+mn-lt"/>
                <a:ea typeface="+mn-ea"/>
                <a:cs typeface="+mn-cs"/>
              </a:rPr>
              <a:t>Elena Maier</a:t>
            </a:r>
          </a:p>
          <a:p>
            <a:r>
              <a:rPr lang="de-DE" sz="2000" kern="1200" baseline="0" dirty="0" smtClean="0">
                <a:solidFill>
                  <a:schemeClr val="tx1"/>
                </a:solidFill>
                <a:latin typeface="+mn-lt"/>
                <a:ea typeface="+mn-ea"/>
                <a:cs typeface="+mn-cs"/>
              </a:rPr>
              <a:t>Brian </a:t>
            </a:r>
            <a:r>
              <a:rPr lang="de-DE" sz="2000" kern="1200" baseline="0" dirty="0" err="1" smtClean="0">
                <a:solidFill>
                  <a:schemeClr val="tx1"/>
                </a:solidFill>
                <a:latin typeface="+mn-lt"/>
                <a:ea typeface="+mn-ea"/>
                <a:cs typeface="+mn-cs"/>
              </a:rPr>
              <a:t>Tietzen</a:t>
            </a:r>
            <a:r>
              <a:rPr lang="de-DE" sz="2000" kern="1200" baseline="0" dirty="0" smtClean="0">
                <a:solidFill>
                  <a:schemeClr val="tx1"/>
                </a:solidFill>
                <a:latin typeface="+mn-lt"/>
                <a:ea typeface="+mn-ea"/>
                <a:cs typeface="+mn-cs"/>
              </a:rPr>
              <a:t> </a:t>
            </a:r>
          </a:p>
          <a:p>
            <a:r>
              <a:rPr lang="de-DE" sz="2000" kern="1200" baseline="0" dirty="0" smtClean="0">
                <a:solidFill>
                  <a:schemeClr val="tx1"/>
                </a:solidFill>
                <a:latin typeface="+mn-lt"/>
                <a:ea typeface="+mn-ea"/>
                <a:cs typeface="+mn-cs"/>
              </a:rPr>
              <a:t>Kristina </a:t>
            </a:r>
            <a:r>
              <a:rPr lang="de-DE" sz="2000" kern="1200" baseline="0" dirty="0" err="1" smtClean="0">
                <a:solidFill>
                  <a:schemeClr val="tx1"/>
                </a:solidFill>
                <a:latin typeface="+mn-lt"/>
                <a:ea typeface="+mn-ea"/>
                <a:cs typeface="+mn-cs"/>
              </a:rPr>
              <a:t>Tschupin</a:t>
            </a:r>
            <a:endParaRPr lang="de-DE" sz="2000" kern="1200" baseline="0" dirty="0">
              <a:solidFill>
                <a:schemeClr val="tx1"/>
              </a:solidFill>
              <a:latin typeface="+mn-lt"/>
              <a:ea typeface="+mn-ea"/>
              <a:cs typeface="+mn-cs"/>
            </a:endParaRPr>
          </a:p>
        </p:txBody>
      </p:sp>
      <p:cxnSp>
        <p:nvCxnSpPr>
          <p:cNvPr id="20" name="Gerade Verbindung 19"/>
          <p:cNvCxnSpPr/>
          <p:nvPr userDrawn="1"/>
        </p:nvCxnSpPr>
        <p:spPr>
          <a:xfrm>
            <a:off x="3491880" y="764704"/>
            <a:ext cx="0" cy="489654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53260913"/>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Datumsplatzhalter 2"/>
          <p:cNvSpPr>
            <a:spLocks noGrp="1"/>
          </p:cNvSpPr>
          <p:nvPr>
            <p:ph type="dt" sz="half" idx="10"/>
          </p:nvPr>
        </p:nvSpPr>
        <p:spPr/>
        <p:txBody>
          <a:bodyPr/>
          <a:lstStyle/>
          <a:p>
            <a:fld id="{9E2EEDF1-94B8-4CA9-AC5F-FC7A889451DD}" type="datetimeFigureOut">
              <a:rPr lang="de-DE" smtClean="0"/>
              <a:t>10.12.2013</a:t>
            </a:fld>
            <a:endParaRPr lang="de-DE"/>
          </a:p>
        </p:txBody>
      </p:sp>
      <p:sp>
        <p:nvSpPr>
          <p:cNvPr id="4" name="Fußzeilenplatzhalter 3"/>
          <p:cNvSpPr>
            <a:spLocks noGrp="1"/>
          </p:cNvSpPr>
          <p:nvPr>
            <p:ph type="ftr" sz="quarter" idx="11"/>
          </p:nvPr>
        </p:nvSpPr>
        <p:spPr/>
        <p:txBody>
          <a:bodyPr/>
          <a:lstStyle/>
          <a:p>
            <a:endParaRPr lang="de-DE"/>
          </a:p>
        </p:txBody>
      </p:sp>
      <p:sp>
        <p:nvSpPr>
          <p:cNvPr id="5" name="Foliennummernplatzhalter 4"/>
          <p:cNvSpPr>
            <a:spLocks noGrp="1"/>
          </p:cNvSpPr>
          <p:nvPr>
            <p:ph type="sldNum" sz="quarter" idx="12"/>
          </p:nvPr>
        </p:nvSpPr>
        <p:spPr/>
        <p:txBody>
          <a:bodyPr/>
          <a:lstStyle/>
          <a:p>
            <a:fld id="{45D09017-51A8-484D-BC7D-BE4E062D3D03}" type="slidenum">
              <a:rPr lang="de-DE" smtClean="0"/>
              <a:t>‹Nr.›</a:t>
            </a:fld>
            <a:endParaRPr lang="de-DE"/>
          </a:p>
        </p:txBody>
      </p:sp>
    </p:spTree>
    <p:extLst>
      <p:ext uri="{BB962C8B-B14F-4D97-AF65-F5344CB8AC3E}">
        <p14:creationId xmlns:p14="http://schemas.microsoft.com/office/powerpoint/2010/main" val="291394971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9E2EEDF1-94B8-4CA9-AC5F-FC7A889451DD}" type="datetimeFigureOut">
              <a:rPr lang="de-DE" smtClean="0"/>
              <a:t>10.12.2013</a:t>
            </a:fld>
            <a:endParaRPr lang="de-DE"/>
          </a:p>
        </p:txBody>
      </p:sp>
      <p:sp>
        <p:nvSpPr>
          <p:cNvPr id="3" name="Fußzeilenplatzhalter 2"/>
          <p:cNvSpPr>
            <a:spLocks noGrp="1"/>
          </p:cNvSpPr>
          <p:nvPr>
            <p:ph type="ftr" sz="quarter" idx="11"/>
          </p:nvPr>
        </p:nvSpPr>
        <p:spPr/>
        <p:txBody>
          <a:bodyPr/>
          <a:lstStyle/>
          <a:p>
            <a:endParaRPr lang="de-DE"/>
          </a:p>
        </p:txBody>
      </p:sp>
      <p:sp>
        <p:nvSpPr>
          <p:cNvPr id="4" name="Foliennummernplatzhalter 3"/>
          <p:cNvSpPr>
            <a:spLocks noGrp="1"/>
          </p:cNvSpPr>
          <p:nvPr>
            <p:ph type="sldNum" sz="quarter" idx="12"/>
          </p:nvPr>
        </p:nvSpPr>
        <p:spPr/>
        <p:txBody>
          <a:bodyPr/>
          <a:lstStyle/>
          <a:p>
            <a:fld id="{45D09017-51A8-484D-BC7D-BE4E062D3D03}" type="slidenum">
              <a:rPr lang="de-DE" smtClean="0"/>
              <a:t>‹Nr.›</a:t>
            </a:fld>
            <a:endParaRPr lang="de-DE"/>
          </a:p>
        </p:txBody>
      </p:sp>
    </p:spTree>
    <p:extLst>
      <p:ext uri="{BB962C8B-B14F-4D97-AF65-F5344CB8AC3E}">
        <p14:creationId xmlns:p14="http://schemas.microsoft.com/office/powerpoint/2010/main" val="237706294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457200" y="273050"/>
            <a:ext cx="3008313" cy="1162050"/>
          </a:xfrm>
        </p:spPr>
        <p:txBody>
          <a:bodyPr anchor="b"/>
          <a:lstStyle>
            <a:lvl1pPr algn="l">
              <a:defRPr sz="2000" b="1"/>
            </a:lvl1pPr>
          </a:lstStyle>
          <a:p>
            <a:r>
              <a:rPr lang="de-DE" smtClean="0"/>
              <a:t>Titelmasterformat durch Klicken bearbeiten</a:t>
            </a:r>
            <a:endParaRPr lang="de-DE"/>
          </a:p>
        </p:txBody>
      </p:sp>
      <p:sp>
        <p:nvSpPr>
          <p:cNvPr id="3" name="Inhaltsplatzhalt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Textplatzhalt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smtClean="0"/>
              <a:t>Textmasterformat bearbeiten</a:t>
            </a:r>
          </a:p>
        </p:txBody>
      </p:sp>
      <p:sp>
        <p:nvSpPr>
          <p:cNvPr id="5" name="Datumsplatzhalter 4"/>
          <p:cNvSpPr>
            <a:spLocks noGrp="1"/>
          </p:cNvSpPr>
          <p:nvPr>
            <p:ph type="dt" sz="half" idx="10"/>
          </p:nvPr>
        </p:nvSpPr>
        <p:spPr/>
        <p:txBody>
          <a:bodyPr/>
          <a:lstStyle/>
          <a:p>
            <a:fld id="{9E2EEDF1-94B8-4CA9-AC5F-FC7A889451DD}" type="datetimeFigureOut">
              <a:rPr lang="de-DE" smtClean="0"/>
              <a:t>10.12.2013</a:t>
            </a:fld>
            <a:endParaRPr lang="de-DE"/>
          </a:p>
        </p:txBody>
      </p:sp>
      <p:sp>
        <p:nvSpPr>
          <p:cNvPr id="6" name="Fußzeilenplatzhalter 5"/>
          <p:cNvSpPr>
            <a:spLocks noGrp="1"/>
          </p:cNvSpPr>
          <p:nvPr>
            <p:ph type="ftr" sz="quarter" idx="11"/>
          </p:nvPr>
        </p:nvSpPr>
        <p:spPr/>
        <p:txBody>
          <a:bodyPr/>
          <a:lstStyle/>
          <a:p>
            <a:endParaRPr lang="de-DE"/>
          </a:p>
        </p:txBody>
      </p:sp>
      <p:sp>
        <p:nvSpPr>
          <p:cNvPr id="7" name="Foliennummernplatzhalter 6"/>
          <p:cNvSpPr>
            <a:spLocks noGrp="1"/>
          </p:cNvSpPr>
          <p:nvPr>
            <p:ph type="sldNum" sz="quarter" idx="12"/>
          </p:nvPr>
        </p:nvSpPr>
        <p:spPr/>
        <p:txBody>
          <a:bodyPr/>
          <a:lstStyle/>
          <a:p>
            <a:fld id="{45D09017-51A8-484D-BC7D-BE4E062D3D03}" type="slidenum">
              <a:rPr lang="de-DE" smtClean="0"/>
              <a:t>‹Nr.›</a:t>
            </a:fld>
            <a:endParaRPr lang="de-DE"/>
          </a:p>
        </p:txBody>
      </p:sp>
    </p:spTree>
    <p:extLst>
      <p:ext uri="{BB962C8B-B14F-4D97-AF65-F5344CB8AC3E}">
        <p14:creationId xmlns:p14="http://schemas.microsoft.com/office/powerpoint/2010/main" val="110524405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1792288" y="4800600"/>
            <a:ext cx="5486400" cy="566738"/>
          </a:xfrm>
        </p:spPr>
        <p:txBody>
          <a:bodyPr anchor="b"/>
          <a:lstStyle>
            <a:lvl1pPr algn="l">
              <a:defRPr sz="2000" b="1"/>
            </a:lvl1pPr>
          </a:lstStyle>
          <a:p>
            <a:r>
              <a:rPr lang="de-DE" smtClean="0"/>
              <a:t>Titelmasterformat durch Klicken bearbeiten</a:t>
            </a:r>
            <a:endParaRPr lang="de-DE"/>
          </a:p>
        </p:txBody>
      </p:sp>
      <p:sp>
        <p:nvSpPr>
          <p:cNvPr id="3" name="Bildplatzhalt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platzhalt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smtClean="0"/>
              <a:t>Textmasterformat bearbeiten</a:t>
            </a:r>
          </a:p>
        </p:txBody>
      </p:sp>
      <p:sp>
        <p:nvSpPr>
          <p:cNvPr id="5" name="Datumsplatzhalter 4"/>
          <p:cNvSpPr>
            <a:spLocks noGrp="1"/>
          </p:cNvSpPr>
          <p:nvPr>
            <p:ph type="dt" sz="half" idx="10"/>
          </p:nvPr>
        </p:nvSpPr>
        <p:spPr/>
        <p:txBody>
          <a:bodyPr/>
          <a:lstStyle/>
          <a:p>
            <a:fld id="{9E2EEDF1-94B8-4CA9-AC5F-FC7A889451DD}" type="datetimeFigureOut">
              <a:rPr lang="de-DE" smtClean="0"/>
              <a:t>10.12.2013</a:t>
            </a:fld>
            <a:endParaRPr lang="de-DE"/>
          </a:p>
        </p:txBody>
      </p:sp>
      <p:sp>
        <p:nvSpPr>
          <p:cNvPr id="6" name="Fußzeilenplatzhalter 5"/>
          <p:cNvSpPr>
            <a:spLocks noGrp="1"/>
          </p:cNvSpPr>
          <p:nvPr>
            <p:ph type="ftr" sz="quarter" idx="11"/>
          </p:nvPr>
        </p:nvSpPr>
        <p:spPr/>
        <p:txBody>
          <a:bodyPr/>
          <a:lstStyle/>
          <a:p>
            <a:endParaRPr lang="de-DE"/>
          </a:p>
        </p:txBody>
      </p:sp>
      <p:sp>
        <p:nvSpPr>
          <p:cNvPr id="7" name="Foliennummernplatzhalter 6"/>
          <p:cNvSpPr>
            <a:spLocks noGrp="1"/>
          </p:cNvSpPr>
          <p:nvPr>
            <p:ph type="sldNum" sz="quarter" idx="12"/>
          </p:nvPr>
        </p:nvSpPr>
        <p:spPr/>
        <p:txBody>
          <a:bodyPr/>
          <a:lstStyle/>
          <a:p>
            <a:fld id="{45D09017-51A8-484D-BC7D-BE4E062D3D03}" type="slidenum">
              <a:rPr lang="de-DE" smtClean="0"/>
              <a:t>‹Nr.›</a:t>
            </a:fld>
            <a:endParaRPr lang="de-DE"/>
          </a:p>
        </p:txBody>
      </p:sp>
    </p:spTree>
    <p:extLst>
      <p:ext uri="{BB962C8B-B14F-4D97-AF65-F5344CB8AC3E}">
        <p14:creationId xmlns:p14="http://schemas.microsoft.com/office/powerpoint/2010/main" val="40246930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Vertikaler Textplatzhalter 2"/>
          <p:cNvSpPr>
            <a:spLocks noGrp="1"/>
          </p:cNvSpPr>
          <p:nvPr>
            <p:ph type="body" orient="vert" idx="1"/>
          </p:nvPr>
        </p:nvSpPr>
        <p:spPr/>
        <p:txBody>
          <a:bodyPr vert="eaVert"/>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Datumsplatzhalter 3"/>
          <p:cNvSpPr>
            <a:spLocks noGrp="1"/>
          </p:cNvSpPr>
          <p:nvPr>
            <p:ph type="dt" sz="half" idx="10"/>
          </p:nvPr>
        </p:nvSpPr>
        <p:spPr/>
        <p:txBody>
          <a:bodyPr/>
          <a:lstStyle/>
          <a:p>
            <a:fld id="{9E2EEDF1-94B8-4CA9-AC5F-FC7A889451DD}" type="datetimeFigureOut">
              <a:rPr lang="de-DE" smtClean="0"/>
              <a:t>10.12.2013</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45D09017-51A8-484D-BC7D-BE4E062D3D03}" type="slidenum">
              <a:rPr lang="de-DE" smtClean="0"/>
              <a:t>‹Nr.›</a:t>
            </a:fld>
            <a:endParaRPr lang="de-DE"/>
          </a:p>
        </p:txBody>
      </p:sp>
    </p:spTree>
    <p:extLst>
      <p:ext uri="{BB962C8B-B14F-4D97-AF65-F5344CB8AC3E}">
        <p14:creationId xmlns:p14="http://schemas.microsoft.com/office/powerpoint/2010/main" val="169813480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6629400" y="274638"/>
            <a:ext cx="2057400" cy="5851525"/>
          </a:xfrm>
        </p:spPr>
        <p:txBody>
          <a:bodyPr vert="eaVert"/>
          <a:lstStyle/>
          <a:p>
            <a:r>
              <a:rPr lang="de-DE" smtClean="0"/>
              <a:t>Titelmasterformat durch Klicken bearbeiten</a:t>
            </a:r>
            <a:endParaRPr lang="de-DE"/>
          </a:p>
        </p:txBody>
      </p:sp>
      <p:sp>
        <p:nvSpPr>
          <p:cNvPr id="3" name="Vertikaler Textplatzhalter 2"/>
          <p:cNvSpPr>
            <a:spLocks noGrp="1"/>
          </p:cNvSpPr>
          <p:nvPr>
            <p:ph type="body" orient="vert" idx="1"/>
          </p:nvPr>
        </p:nvSpPr>
        <p:spPr>
          <a:xfrm>
            <a:off x="457200" y="274638"/>
            <a:ext cx="6019800" cy="5851525"/>
          </a:xfrm>
        </p:spPr>
        <p:txBody>
          <a:bodyPr vert="eaVert"/>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Datumsplatzhalter 3"/>
          <p:cNvSpPr>
            <a:spLocks noGrp="1"/>
          </p:cNvSpPr>
          <p:nvPr>
            <p:ph type="dt" sz="half" idx="10"/>
          </p:nvPr>
        </p:nvSpPr>
        <p:spPr/>
        <p:txBody>
          <a:bodyPr/>
          <a:lstStyle/>
          <a:p>
            <a:fld id="{9E2EEDF1-94B8-4CA9-AC5F-FC7A889451DD}" type="datetimeFigureOut">
              <a:rPr lang="de-DE" smtClean="0"/>
              <a:t>10.12.2013</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45D09017-51A8-484D-BC7D-BE4E062D3D03}" type="slidenum">
              <a:rPr lang="de-DE" smtClean="0"/>
              <a:t>‹Nr.›</a:t>
            </a:fld>
            <a:endParaRPr lang="de-DE"/>
          </a:p>
        </p:txBody>
      </p:sp>
    </p:spTree>
    <p:extLst>
      <p:ext uri="{BB962C8B-B14F-4D97-AF65-F5344CB8AC3E}">
        <p14:creationId xmlns:p14="http://schemas.microsoft.com/office/powerpoint/2010/main" val="35011630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elfolie">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5D5F394E-90F8-4F43-8348-924041BAEC7C}" type="datetimeFigureOut">
              <a:rPr lang="de-DE" smtClean="0"/>
              <a:t>10.12.2013</a:t>
            </a:fld>
            <a:endParaRPr lang="de-DE"/>
          </a:p>
        </p:txBody>
      </p:sp>
      <p:sp>
        <p:nvSpPr>
          <p:cNvPr id="5" name="Fußzeilenplatzhalter 4"/>
          <p:cNvSpPr>
            <a:spLocks noGrp="1"/>
          </p:cNvSpPr>
          <p:nvPr>
            <p:ph type="ftr" sz="quarter" idx="11"/>
          </p:nvPr>
        </p:nvSpPr>
        <p:spPr/>
        <p:txBody>
          <a:bodyPr/>
          <a:lstStyle/>
          <a:p>
            <a:r>
              <a:rPr lang="de-DE" dirty="0" smtClean="0"/>
              <a:t>Riester Bausparen</a:t>
            </a:r>
            <a:endParaRPr lang="de-DE" dirty="0"/>
          </a:p>
        </p:txBody>
      </p:sp>
      <p:sp>
        <p:nvSpPr>
          <p:cNvPr id="6" name="Foliennummernplatzhalter 5"/>
          <p:cNvSpPr>
            <a:spLocks noGrp="1"/>
          </p:cNvSpPr>
          <p:nvPr>
            <p:ph type="sldNum" sz="quarter" idx="12"/>
          </p:nvPr>
        </p:nvSpPr>
        <p:spPr/>
        <p:txBody>
          <a:bodyPr/>
          <a:lstStyle/>
          <a:p>
            <a:fld id="{5C997049-FE7C-4047-B997-0D2E32ABA51F}" type="slidenum">
              <a:rPr lang="de-DE" smtClean="0"/>
              <a:t>‹Nr.›</a:t>
            </a:fld>
            <a:endParaRPr lang="de-DE"/>
          </a:p>
        </p:txBody>
      </p:sp>
      <p:sp>
        <p:nvSpPr>
          <p:cNvPr id="7" name="Rechteck 6"/>
          <p:cNvSpPr/>
          <p:nvPr userDrawn="1"/>
        </p:nvSpPr>
        <p:spPr>
          <a:xfrm>
            <a:off x="395536" y="6309320"/>
            <a:ext cx="8424936" cy="432048"/>
          </a:xfrm>
          <a:prstGeom prst="rect">
            <a:avLst/>
          </a:prstGeom>
          <a:solidFill>
            <a:schemeClr val="accent1">
              <a:lumMod val="5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a:p>
        </p:txBody>
      </p:sp>
      <p:sp>
        <p:nvSpPr>
          <p:cNvPr id="9" name="Rechteck 8"/>
          <p:cNvSpPr/>
          <p:nvPr userDrawn="1"/>
        </p:nvSpPr>
        <p:spPr>
          <a:xfrm>
            <a:off x="145082" y="116632"/>
            <a:ext cx="8856984" cy="64087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20" name="Gerade Verbindung 19"/>
          <p:cNvCxnSpPr/>
          <p:nvPr userDrawn="1"/>
        </p:nvCxnSpPr>
        <p:spPr>
          <a:xfrm>
            <a:off x="395536" y="1484784"/>
            <a:ext cx="828092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itel 1"/>
          <p:cNvSpPr txBox="1">
            <a:spLocks/>
          </p:cNvSpPr>
          <p:nvPr userDrawn="1"/>
        </p:nvSpPr>
        <p:spPr>
          <a:xfrm>
            <a:off x="611560" y="332656"/>
            <a:ext cx="6766704" cy="867782"/>
          </a:xfrm>
          <a:prstGeom prst="rect">
            <a:avLst/>
          </a:prstGeom>
        </p:spPr>
        <p:txBody>
          <a:bodyPr vert="horz" lIns="91440" tIns="45720" rIns="91440" bIns="45720" rtlCol="0" anchor="ctr">
            <a:normAutofit fontScale="700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DE" baseline="0" dirty="0" smtClean="0"/>
              <a:t>Vielen Dank für Eure Aufmerksamkeit!</a:t>
            </a:r>
            <a:endParaRPr lang="de-DE" dirty="0"/>
          </a:p>
        </p:txBody>
      </p:sp>
    </p:spTree>
    <p:extLst>
      <p:ext uri="{BB962C8B-B14F-4D97-AF65-F5344CB8AC3E}">
        <p14:creationId xmlns:p14="http://schemas.microsoft.com/office/powerpoint/2010/main" val="2179876869"/>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el und Inhalt">
    <p:spTree>
      <p:nvGrpSpPr>
        <p:cNvPr id="1" name=""/>
        <p:cNvGrpSpPr/>
        <p:nvPr/>
      </p:nvGrpSpPr>
      <p:grpSpPr>
        <a:xfrm>
          <a:off x="0" y="0"/>
          <a:ext cx="0" cy="0"/>
          <a:chOff x="0" y="0"/>
          <a:chExt cx="0" cy="0"/>
        </a:xfrm>
      </p:grpSpPr>
      <p:sp>
        <p:nvSpPr>
          <p:cNvPr id="9" name="Rechteck 8"/>
          <p:cNvSpPr/>
          <p:nvPr userDrawn="1"/>
        </p:nvSpPr>
        <p:spPr>
          <a:xfrm>
            <a:off x="145082" y="116632"/>
            <a:ext cx="8856984" cy="612068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 name="Inhaltsplatzhalter 2"/>
          <p:cNvSpPr>
            <a:spLocks noGrp="1"/>
          </p:cNvSpPr>
          <p:nvPr>
            <p:ph idx="1"/>
          </p:nvPr>
        </p:nvSpPr>
        <p:spPr>
          <a:xfrm>
            <a:off x="323528" y="980728"/>
            <a:ext cx="8363272" cy="5040560"/>
          </a:xfrm>
        </p:spPr>
        <p:txBody>
          <a:bodyPr/>
          <a:lstStyle/>
          <a:p>
            <a:pPr lvl="0"/>
            <a:r>
              <a:rPr lang="de-DE" dirty="0" smtClean="0"/>
              <a:t>Textmasterformat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DE" dirty="0"/>
          </a:p>
        </p:txBody>
      </p:sp>
      <p:sp>
        <p:nvSpPr>
          <p:cNvPr id="2" name="Titel 1"/>
          <p:cNvSpPr>
            <a:spLocks noGrp="1"/>
          </p:cNvSpPr>
          <p:nvPr>
            <p:ph type="title"/>
          </p:nvPr>
        </p:nvSpPr>
        <p:spPr>
          <a:xfrm>
            <a:off x="251520" y="183778"/>
            <a:ext cx="8363272" cy="580926"/>
          </a:xfrm>
        </p:spPr>
        <p:txBody>
          <a:bodyPr/>
          <a:lstStyle>
            <a:lvl1pPr algn="ctr">
              <a:defRPr/>
            </a:lvl1pPr>
          </a:lstStyle>
          <a:p>
            <a:r>
              <a:rPr lang="de-DE" dirty="0" smtClean="0"/>
              <a:t>Titelmasterformat</a:t>
            </a:r>
            <a:endParaRPr lang="de-DE" dirty="0"/>
          </a:p>
        </p:txBody>
      </p:sp>
      <p:cxnSp>
        <p:nvCxnSpPr>
          <p:cNvPr id="11" name="Gerade Verbindung 10"/>
          <p:cNvCxnSpPr/>
          <p:nvPr userDrawn="1"/>
        </p:nvCxnSpPr>
        <p:spPr>
          <a:xfrm>
            <a:off x="325537" y="764704"/>
            <a:ext cx="834891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58207662"/>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bschnitts-&#10;überschrift">
    <p:spTree>
      <p:nvGrpSpPr>
        <p:cNvPr id="1" name=""/>
        <p:cNvGrpSpPr/>
        <p:nvPr/>
      </p:nvGrpSpPr>
      <p:grpSpPr>
        <a:xfrm>
          <a:off x="0" y="0"/>
          <a:ext cx="0" cy="0"/>
          <a:chOff x="0" y="0"/>
          <a:chExt cx="0" cy="0"/>
        </a:xfrm>
      </p:grpSpPr>
      <p:sp>
        <p:nvSpPr>
          <p:cNvPr id="12" name="Titelplatzhalter 1"/>
          <p:cNvSpPr>
            <a:spLocks noGrp="1"/>
          </p:cNvSpPr>
          <p:nvPr>
            <p:ph type="title"/>
          </p:nvPr>
        </p:nvSpPr>
        <p:spPr>
          <a:xfrm>
            <a:off x="323528" y="183778"/>
            <a:ext cx="8363272" cy="580926"/>
          </a:xfrm>
          <a:prstGeom prst="rect">
            <a:avLst/>
          </a:prstGeom>
        </p:spPr>
        <p:txBody>
          <a:bodyPr vert="horz" lIns="91440" tIns="45720" rIns="91440" bIns="45720" rtlCol="0" anchor="ctr">
            <a:normAutofit/>
          </a:bodyPr>
          <a:lstStyle/>
          <a:p>
            <a:r>
              <a:rPr lang="de-DE" dirty="0" smtClean="0"/>
              <a:t>Titelmasterformat</a:t>
            </a:r>
            <a:endParaRPr lang="de-DE" dirty="0"/>
          </a:p>
        </p:txBody>
      </p:sp>
      <p:cxnSp>
        <p:nvCxnSpPr>
          <p:cNvPr id="14" name="Gerade Verbindung 13"/>
          <p:cNvCxnSpPr/>
          <p:nvPr userDrawn="1"/>
        </p:nvCxnSpPr>
        <p:spPr>
          <a:xfrm>
            <a:off x="3419872" y="908720"/>
            <a:ext cx="0" cy="522055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Rechteck 14"/>
          <p:cNvSpPr/>
          <p:nvPr userDrawn="1"/>
        </p:nvSpPr>
        <p:spPr>
          <a:xfrm>
            <a:off x="327546" y="980727"/>
            <a:ext cx="2876302" cy="5106988"/>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a:p>
        </p:txBody>
      </p:sp>
      <p:cxnSp>
        <p:nvCxnSpPr>
          <p:cNvPr id="16" name="Gerade Verbindung 15"/>
          <p:cNvCxnSpPr/>
          <p:nvPr userDrawn="1"/>
        </p:nvCxnSpPr>
        <p:spPr>
          <a:xfrm>
            <a:off x="325537" y="764704"/>
            <a:ext cx="834891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Inhaltsplatzhalter 2"/>
          <p:cNvSpPr>
            <a:spLocks noGrp="1"/>
          </p:cNvSpPr>
          <p:nvPr>
            <p:ph idx="1"/>
          </p:nvPr>
        </p:nvSpPr>
        <p:spPr>
          <a:xfrm>
            <a:off x="3707904" y="980728"/>
            <a:ext cx="4978896" cy="5040560"/>
          </a:xfrm>
        </p:spPr>
        <p:txBody>
          <a:bodyPr/>
          <a:lstStyle/>
          <a:p>
            <a:pPr lvl="0"/>
            <a:r>
              <a:rPr lang="de-DE" dirty="0" smtClean="0"/>
              <a:t>Textmasterformat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DE" dirty="0"/>
          </a:p>
        </p:txBody>
      </p:sp>
    </p:spTree>
    <p:extLst>
      <p:ext uri="{BB962C8B-B14F-4D97-AF65-F5344CB8AC3E}">
        <p14:creationId xmlns:p14="http://schemas.microsoft.com/office/powerpoint/2010/main" val="1419174551"/>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Abschnitts-&#10;überschrift">
    <p:spTree>
      <p:nvGrpSpPr>
        <p:cNvPr id="1" name=""/>
        <p:cNvGrpSpPr/>
        <p:nvPr/>
      </p:nvGrpSpPr>
      <p:grpSpPr>
        <a:xfrm>
          <a:off x="0" y="0"/>
          <a:ext cx="0" cy="0"/>
          <a:chOff x="0" y="0"/>
          <a:chExt cx="0" cy="0"/>
        </a:xfrm>
      </p:grpSpPr>
      <p:sp>
        <p:nvSpPr>
          <p:cNvPr id="13" name="Rechteck 12"/>
          <p:cNvSpPr/>
          <p:nvPr userDrawn="1"/>
        </p:nvSpPr>
        <p:spPr>
          <a:xfrm>
            <a:off x="145082" y="116632"/>
            <a:ext cx="8856984" cy="612068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2" name="Titelplatzhalter 1"/>
          <p:cNvSpPr>
            <a:spLocks noGrp="1"/>
          </p:cNvSpPr>
          <p:nvPr>
            <p:ph type="title"/>
          </p:nvPr>
        </p:nvSpPr>
        <p:spPr>
          <a:xfrm>
            <a:off x="323528" y="183778"/>
            <a:ext cx="8363272" cy="580926"/>
          </a:xfrm>
          <a:prstGeom prst="rect">
            <a:avLst/>
          </a:prstGeom>
        </p:spPr>
        <p:txBody>
          <a:bodyPr vert="horz" lIns="91440" tIns="45720" rIns="91440" bIns="45720" rtlCol="0" anchor="ctr">
            <a:normAutofit/>
          </a:bodyPr>
          <a:lstStyle/>
          <a:p>
            <a:r>
              <a:rPr lang="de-DE" dirty="0" smtClean="0"/>
              <a:t>Titelmasterformat</a:t>
            </a:r>
            <a:endParaRPr lang="de-DE" dirty="0"/>
          </a:p>
        </p:txBody>
      </p:sp>
      <p:cxnSp>
        <p:nvCxnSpPr>
          <p:cNvPr id="16" name="Gerade Verbindung 15"/>
          <p:cNvCxnSpPr/>
          <p:nvPr userDrawn="1"/>
        </p:nvCxnSpPr>
        <p:spPr>
          <a:xfrm>
            <a:off x="325537" y="764704"/>
            <a:ext cx="834891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Inhaltsplatzhalter 2"/>
          <p:cNvSpPr>
            <a:spLocks noGrp="1"/>
          </p:cNvSpPr>
          <p:nvPr>
            <p:ph idx="1"/>
          </p:nvPr>
        </p:nvSpPr>
        <p:spPr>
          <a:xfrm>
            <a:off x="327545" y="980728"/>
            <a:ext cx="8359255" cy="4968552"/>
          </a:xfrm>
        </p:spPr>
        <p:txBody>
          <a:bodyPr/>
          <a:lstStyle/>
          <a:p>
            <a:pPr lvl="0"/>
            <a:r>
              <a:rPr lang="de-DE" dirty="0" smtClean="0"/>
              <a:t>Textmasterformat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DE" dirty="0"/>
          </a:p>
        </p:txBody>
      </p:sp>
    </p:spTree>
    <p:extLst>
      <p:ext uri="{BB962C8B-B14F-4D97-AF65-F5344CB8AC3E}">
        <p14:creationId xmlns:p14="http://schemas.microsoft.com/office/powerpoint/2010/main" val="4066594915"/>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Inhaltsplatzhalt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Inhaltsplatzhalt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5" name="Datumsplatzhalter 4"/>
          <p:cNvSpPr>
            <a:spLocks noGrp="1"/>
          </p:cNvSpPr>
          <p:nvPr>
            <p:ph type="dt" sz="half" idx="10"/>
          </p:nvPr>
        </p:nvSpPr>
        <p:spPr/>
        <p:txBody>
          <a:bodyPr/>
          <a:lstStyle/>
          <a:p>
            <a:fld id="{5D5F394E-90F8-4F43-8348-924041BAEC7C}" type="datetimeFigureOut">
              <a:rPr lang="de-DE" smtClean="0"/>
              <a:t>10.12.2013</a:t>
            </a:fld>
            <a:endParaRPr lang="de-DE"/>
          </a:p>
        </p:txBody>
      </p:sp>
      <p:sp>
        <p:nvSpPr>
          <p:cNvPr id="6" name="Fußzeilenplatzhalter 5"/>
          <p:cNvSpPr>
            <a:spLocks noGrp="1"/>
          </p:cNvSpPr>
          <p:nvPr>
            <p:ph type="ftr" sz="quarter" idx="11"/>
          </p:nvPr>
        </p:nvSpPr>
        <p:spPr/>
        <p:txBody>
          <a:bodyPr/>
          <a:lstStyle/>
          <a:p>
            <a:endParaRPr lang="de-DE"/>
          </a:p>
        </p:txBody>
      </p:sp>
      <p:sp>
        <p:nvSpPr>
          <p:cNvPr id="7" name="Foliennummernplatzhalter 6"/>
          <p:cNvSpPr>
            <a:spLocks noGrp="1"/>
          </p:cNvSpPr>
          <p:nvPr>
            <p:ph type="sldNum" sz="quarter" idx="12"/>
          </p:nvPr>
        </p:nvSpPr>
        <p:spPr/>
        <p:txBody>
          <a:bodyPr/>
          <a:lstStyle/>
          <a:p>
            <a:fld id="{5C997049-FE7C-4047-B997-0D2E32ABA51F}" type="slidenum">
              <a:rPr lang="de-DE" smtClean="0"/>
              <a:t>‹Nr.›</a:t>
            </a:fld>
            <a:endParaRPr lang="de-DE"/>
          </a:p>
        </p:txBody>
      </p:sp>
    </p:spTree>
    <p:extLst>
      <p:ext uri="{BB962C8B-B14F-4D97-AF65-F5344CB8AC3E}">
        <p14:creationId xmlns:p14="http://schemas.microsoft.com/office/powerpoint/2010/main" val="390655864"/>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a:lvl1pPr>
          </a:lstStyle>
          <a:p>
            <a:r>
              <a:rPr lang="de-DE" smtClean="0"/>
              <a:t>Titelmasterformat durch Klicken bearbeiten</a:t>
            </a:r>
            <a:endParaRPr lang="de-DE"/>
          </a:p>
        </p:txBody>
      </p:sp>
      <p:sp>
        <p:nvSpPr>
          <p:cNvPr id="3" name="Textplatzhalt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smtClean="0"/>
              <a:t>Textmasterformat bearbeiten</a:t>
            </a:r>
          </a:p>
        </p:txBody>
      </p:sp>
      <p:sp>
        <p:nvSpPr>
          <p:cNvPr id="4" name="Inhaltsplatzhalt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5" name="Textplatzhalt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smtClean="0"/>
              <a:t>Textmasterformat bearbeiten</a:t>
            </a:r>
          </a:p>
        </p:txBody>
      </p:sp>
      <p:sp>
        <p:nvSpPr>
          <p:cNvPr id="6" name="Inhaltsplatzhalt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7" name="Datumsplatzhalter 6"/>
          <p:cNvSpPr>
            <a:spLocks noGrp="1"/>
          </p:cNvSpPr>
          <p:nvPr>
            <p:ph type="dt" sz="half" idx="10"/>
          </p:nvPr>
        </p:nvSpPr>
        <p:spPr/>
        <p:txBody>
          <a:bodyPr/>
          <a:lstStyle/>
          <a:p>
            <a:fld id="{5D5F394E-90F8-4F43-8348-924041BAEC7C}" type="datetimeFigureOut">
              <a:rPr lang="de-DE" smtClean="0"/>
              <a:t>10.12.2013</a:t>
            </a:fld>
            <a:endParaRPr lang="de-DE"/>
          </a:p>
        </p:txBody>
      </p:sp>
      <p:sp>
        <p:nvSpPr>
          <p:cNvPr id="8" name="Fußzeilenplatzhalter 7"/>
          <p:cNvSpPr>
            <a:spLocks noGrp="1"/>
          </p:cNvSpPr>
          <p:nvPr>
            <p:ph type="ftr" sz="quarter" idx="11"/>
          </p:nvPr>
        </p:nvSpPr>
        <p:spPr/>
        <p:txBody>
          <a:bodyPr/>
          <a:lstStyle/>
          <a:p>
            <a:endParaRPr lang="de-DE"/>
          </a:p>
        </p:txBody>
      </p:sp>
      <p:sp>
        <p:nvSpPr>
          <p:cNvPr id="9" name="Foliennummernplatzhalter 8"/>
          <p:cNvSpPr>
            <a:spLocks noGrp="1"/>
          </p:cNvSpPr>
          <p:nvPr>
            <p:ph type="sldNum" sz="quarter" idx="12"/>
          </p:nvPr>
        </p:nvSpPr>
        <p:spPr/>
        <p:txBody>
          <a:bodyPr/>
          <a:lstStyle/>
          <a:p>
            <a:fld id="{5C997049-FE7C-4047-B997-0D2E32ABA51F}" type="slidenum">
              <a:rPr lang="de-DE" smtClean="0"/>
              <a:t>‹Nr.›</a:t>
            </a:fld>
            <a:endParaRPr lang="de-DE"/>
          </a:p>
        </p:txBody>
      </p:sp>
    </p:spTree>
    <p:extLst>
      <p:ext uri="{BB962C8B-B14F-4D97-AF65-F5344CB8AC3E}">
        <p14:creationId xmlns:p14="http://schemas.microsoft.com/office/powerpoint/2010/main" val="20917917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Datumsplatzhalter 2"/>
          <p:cNvSpPr>
            <a:spLocks noGrp="1"/>
          </p:cNvSpPr>
          <p:nvPr>
            <p:ph type="dt" sz="half" idx="10"/>
          </p:nvPr>
        </p:nvSpPr>
        <p:spPr/>
        <p:txBody>
          <a:bodyPr/>
          <a:lstStyle/>
          <a:p>
            <a:fld id="{5D5F394E-90F8-4F43-8348-924041BAEC7C}" type="datetimeFigureOut">
              <a:rPr lang="de-DE" smtClean="0"/>
              <a:t>10.12.2013</a:t>
            </a:fld>
            <a:endParaRPr lang="de-DE"/>
          </a:p>
        </p:txBody>
      </p:sp>
      <p:sp>
        <p:nvSpPr>
          <p:cNvPr id="4" name="Fußzeilenplatzhalter 3"/>
          <p:cNvSpPr>
            <a:spLocks noGrp="1"/>
          </p:cNvSpPr>
          <p:nvPr>
            <p:ph type="ftr" sz="quarter" idx="11"/>
          </p:nvPr>
        </p:nvSpPr>
        <p:spPr/>
        <p:txBody>
          <a:bodyPr/>
          <a:lstStyle/>
          <a:p>
            <a:endParaRPr lang="de-DE"/>
          </a:p>
        </p:txBody>
      </p:sp>
      <p:sp>
        <p:nvSpPr>
          <p:cNvPr id="5" name="Foliennummernplatzhalter 4"/>
          <p:cNvSpPr>
            <a:spLocks noGrp="1"/>
          </p:cNvSpPr>
          <p:nvPr>
            <p:ph type="sldNum" sz="quarter" idx="12"/>
          </p:nvPr>
        </p:nvSpPr>
        <p:spPr/>
        <p:txBody>
          <a:bodyPr/>
          <a:lstStyle/>
          <a:p>
            <a:fld id="{5C997049-FE7C-4047-B997-0D2E32ABA51F}" type="slidenum">
              <a:rPr lang="de-DE" smtClean="0"/>
              <a:t>‹Nr.›</a:t>
            </a:fld>
            <a:endParaRPr lang="de-DE"/>
          </a:p>
        </p:txBody>
      </p:sp>
    </p:spTree>
    <p:extLst>
      <p:ext uri="{BB962C8B-B14F-4D97-AF65-F5344CB8AC3E}">
        <p14:creationId xmlns:p14="http://schemas.microsoft.com/office/powerpoint/2010/main" val="2093133122"/>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theme" Target="../theme/theme2.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sp>
        <p:nvSpPr>
          <p:cNvPr id="7" name="Rechteck 6"/>
          <p:cNvSpPr/>
          <p:nvPr userDrawn="1"/>
        </p:nvSpPr>
        <p:spPr>
          <a:xfrm>
            <a:off x="145082" y="116632"/>
            <a:ext cx="8856984" cy="612068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 name="Titelplatzhalter 1"/>
          <p:cNvSpPr>
            <a:spLocks noGrp="1"/>
          </p:cNvSpPr>
          <p:nvPr>
            <p:ph type="title"/>
          </p:nvPr>
        </p:nvSpPr>
        <p:spPr>
          <a:xfrm>
            <a:off x="323528" y="183778"/>
            <a:ext cx="8363272" cy="580926"/>
          </a:xfrm>
          <a:prstGeom prst="rect">
            <a:avLst/>
          </a:prstGeom>
        </p:spPr>
        <p:txBody>
          <a:bodyPr vert="horz" lIns="91440" tIns="45720" rIns="91440" bIns="45720" rtlCol="0" anchor="ctr">
            <a:normAutofit/>
          </a:bodyPr>
          <a:lstStyle/>
          <a:p>
            <a:r>
              <a:rPr lang="de-DE" dirty="0" smtClean="0"/>
              <a:t>Titelmasterformat</a:t>
            </a:r>
            <a:endParaRPr lang="de-DE" dirty="0"/>
          </a:p>
        </p:txBody>
      </p:sp>
      <p:sp>
        <p:nvSpPr>
          <p:cNvPr id="3" name="Textplatzhalter 2"/>
          <p:cNvSpPr>
            <a:spLocks noGrp="1"/>
          </p:cNvSpPr>
          <p:nvPr>
            <p:ph type="body" idx="1"/>
          </p:nvPr>
        </p:nvSpPr>
        <p:spPr>
          <a:xfrm>
            <a:off x="3635896" y="980728"/>
            <a:ext cx="5050904" cy="5112568"/>
          </a:xfrm>
          <a:prstGeom prst="rect">
            <a:avLst/>
          </a:prstGeom>
        </p:spPr>
        <p:txBody>
          <a:bodyPr vert="horz" lIns="91440" tIns="45720" rIns="91440" bIns="45720" rtlCol="0">
            <a:normAutofit/>
          </a:bodyPr>
          <a:lstStyle/>
          <a:p>
            <a:pPr lvl="0"/>
            <a:r>
              <a:rPr lang="de-DE" dirty="0" smtClean="0"/>
              <a:t>Textmasterformat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DE" dirty="0"/>
          </a:p>
        </p:txBody>
      </p:sp>
      <p:sp>
        <p:nvSpPr>
          <p:cNvPr id="4" name="Datumsplatzhalt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400">
                <a:solidFill>
                  <a:schemeClr val="bg1"/>
                </a:solidFill>
              </a:defRPr>
            </a:lvl1pPr>
          </a:lstStyle>
          <a:p>
            <a:fld id="{5D5F394E-90F8-4F43-8348-924041BAEC7C}" type="datetimeFigureOut">
              <a:rPr lang="de-DE" smtClean="0"/>
              <a:pPr/>
              <a:t>10.12.2013</a:t>
            </a:fld>
            <a:endParaRPr lang="de-DE"/>
          </a:p>
        </p:txBody>
      </p:sp>
      <p:sp>
        <p:nvSpPr>
          <p:cNvPr id="5" name="Fußzeilenplatzhalt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400">
                <a:solidFill>
                  <a:schemeClr val="bg1"/>
                </a:solidFill>
              </a:defRPr>
            </a:lvl1pPr>
          </a:lstStyle>
          <a:p>
            <a:r>
              <a:rPr lang="de-DE" dirty="0" smtClean="0"/>
              <a:t>Riester Bausparen</a:t>
            </a:r>
          </a:p>
        </p:txBody>
      </p:sp>
      <p:sp>
        <p:nvSpPr>
          <p:cNvPr id="6" name="Foliennummernplatzhalt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400">
                <a:solidFill>
                  <a:schemeClr val="bg1"/>
                </a:solidFill>
              </a:defRPr>
            </a:lvl1pPr>
          </a:lstStyle>
          <a:p>
            <a:fld id="{5C997049-FE7C-4047-B997-0D2E32ABA51F}" type="slidenum">
              <a:rPr lang="de-DE" smtClean="0"/>
              <a:pPr/>
              <a:t>‹Nr.›</a:t>
            </a:fld>
            <a:endParaRPr lang="de-DE"/>
          </a:p>
        </p:txBody>
      </p:sp>
      <p:cxnSp>
        <p:nvCxnSpPr>
          <p:cNvPr id="14" name="Gerade Verbindung 13"/>
          <p:cNvCxnSpPr/>
          <p:nvPr userDrawn="1"/>
        </p:nvCxnSpPr>
        <p:spPr>
          <a:xfrm>
            <a:off x="3419872" y="908720"/>
            <a:ext cx="0" cy="522055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Rechteck 12"/>
          <p:cNvSpPr/>
          <p:nvPr userDrawn="1"/>
        </p:nvSpPr>
        <p:spPr>
          <a:xfrm>
            <a:off x="327546" y="980727"/>
            <a:ext cx="2876302" cy="5106988"/>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a:p>
        </p:txBody>
      </p:sp>
      <p:cxnSp>
        <p:nvCxnSpPr>
          <p:cNvPr id="29" name="Gerade Verbindung 28"/>
          <p:cNvCxnSpPr/>
          <p:nvPr userDrawn="1"/>
        </p:nvCxnSpPr>
        <p:spPr>
          <a:xfrm>
            <a:off x="325537" y="764704"/>
            <a:ext cx="834891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5266735"/>
      </p:ext>
    </p:extLst>
  </p:cSld>
  <p:clrMap bg1="lt1" tx1="dk1" bg2="lt2" tx2="dk2" accent1="accent1" accent2="accent2" accent3="accent3" accent4="accent4" accent5="accent5" accent6="accent6" hlink="hlink" folHlink="folHlink"/>
  <p:sldLayoutIdLst>
    <p:sldLayoutId id="2147483649" r:id="rId1"/>
    <p:sldLayoutId id="2147483674" r:id="rId2"/>
    <p:sldLayoutId id="2147483672" r:id="rId3"/>
    <p:sldLayoutId id="2147483650" r:id="rId4"/>
    <p:sldLayoutId id="2147483651" r:id="rId5"/>
    <p:sldLayoutId id="2147483673"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Lst>
  <p:timing>
    <p:tnLst>
      <p:par>
        <p:cT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elplatzhalt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de-DE" smtClean="0"/>
              <a:t>Titelmasterformat durch Klicken bearbeiten</a:t>
            </a:r>
            <a:endParaRPr lang="de-DE"/>
          </a:p>
        </p:txBody>
      </p:sp>
      <p:sp>
        <p:nvSpPr>
          <p:cNvPr id="3" name="Textplatzhalt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Datumsplatzhalt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E2EEDF1-94B8-4CA9-AC5F-FC7A889451DD}" type="datetimeFigureOut">
              <a:rPr lang="de-DE" smtClean="0"/>
              <a:t>10.12.2013</a:t>
            </a:fld>
            <a:endParaRPr lang="de-DE"/>
          </a:p>
        </p:txBody>
      </p:sp>
      <p:sp>
        <p:nvSpPr>
          <p:cNvPr id="5" name="Fußzeilenplatzhalt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DE"/>
          </a:p>
        </p:txBody>
      </p:sp>
      <p:sp>
        <p:nvSpPr>
          <p:cNvPr id="6" name="Foliennummernplatzhalt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5D09017-51A8-484D-BC7D-BE4E062D3D03}" type="slidenum">
              <a:rPr lang="de-DE" smtClean="0"/>
              <a:t>‹Nr.›</a:t>
            </a:fld>
            <a:endParaRPr lang="de-DE"/>
          </a:p>
        </p:txBody>
      </p:sp>
    </p:spTree>
    <p:extLst>
      <p:ext uri="{BB962C8B-B14F-4D97-AF65-F5344CB8AC3E}">
        <p14:creationId xmlns:p14="http://schemas.microsoft.com/office/powerpoint/2010/main" val="401015031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iming>
    <p:tnLst>
      <p:par>
        <p:cT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5.xml"/><Relationship Id="rId1" Type="http://schemas.openxmlformats.org/officeDocument/2006/relationships/themeOverride" Target="../theme/themeOverride1.xml"/><Relationship Id="rId4" Type="http://schemas.openxmlformats.org/officeDocument/2006/relationships/image" Target="../media/image12.jpeg"/></Relationships>
</file>

<file path=ppt/slides/_rels/slide2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microsoft.com/office/2007/relationships/hdphoto" Target="../media/hdphoto1.wdp"/></Relationships>
</file>

<file path=ppt/slides/_rels/slide4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4.xml"/><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5.xml"/><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7.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1.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2.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3.xm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4.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5.xml"/><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3" Type="http://schemas.openxmlformats.org/officeDocument/2006/relationships/hyperlink" Target="http://www.bpb.de/gesellschaft/umwelt/bioethik/" TargetMode="External"/><Relationship Id="rId2" Type="http://schemas.openxmlformats.org/officeDocument/2006/relationships/notesSlide" Target="../notesSlides/notesSlide57.xml"/><Relationship Id="rId1" Type="http://schemas.openxmlformats.org/officeDocument/2006/relationships/slideLayout" Target="../slideLayouts/slideLayout6.xml"/><Relationship Id="rId5" Type="http://schemas.openxmlformats.org/officeDocument/2006/relationships/hyperlink" Target="http://www.bpb.de/gesellschaft/umwelt/bioethik/33773/klonen" TargetMode="External"/><Relationship Id="rId4" Type="http://schemas.openxmlformats.org/officeDocument/2006/relationships/hyperlink" Target="http://thismanskitchen.files.wordpress.com/2010/03/balance.png"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8" Type="http://schemas.openxmlformats.org/officeDocument/2006/relationships/hyperlink" Target="http://www.oncoscreen.com/images/reagenzglas.jpg" TargetMode="External"/><Relationship Id="rId3" Type="http://schemas.openxmlformats.org/officeDocument/2006/relationships/hyperlink" Target="http://www.br.de/radio/bayern2/sendungen/iq-wissenschaft-und-forschung/gesellschaft/eu-forschung-forschungsgelder100.html" TargetMode="External"/><Relationship Id="rId7" Type="http://schemas.openxmlformats.org/officeDocument/2006/relationships/hyperlink" Target="http://www.wissenschaft.nrw.de/forschung/foerderung/europaeische-forschungs-und-innovationsfoerderung/horizont-2020/" TargetMode="External"/><Relationship Id="rId2" Type="http://schemas.openxmlformats.org/officeDocument/2006/relationships/notesSlide" Target="../notesSlides/notesSlide58.xml"/><Relationship Id="rId1" Type="http://schemas.openxmlformats.org/officeDocument/2006/relationships/slideLayout" Target="../slideLayouts/slideLayout6.xml"/><Relationship Id="rId6" Type="http://schemas.openxmlformats.org/officeDocument/2006/relationships/hyperlink" Target="http://www.deutschlandfunk.de/forschung-zwischen-elfenbeinturm-und-wunschkonzert.1148.de.html?dram:article_id=264783" TargetMode="External"/><Relationship Id="rId5" Type="http://schemas.openxmlformats.org/officeDocument/2006/relationships/hyperlink" Target="http://ec.europa.eu/research/horizon2020/index_en.cfm?pg=h2020" TargetMode="External"/><Relationship Id="rId10" Type="http://schemas.openxmlformats.org/officeDocument/2006/relationships/hyperlink" Target="http://www.computerhistory.org/atchm/wp-content/uploads/2011/12/Steve-Jobs-iPhone.jpg" TargetMode="External"/><Relationship Id="rId4" Type="http://schemas.openxmlformats.org/officeDocument/2006/relationships/hyperlink" Target="http://www.tagesschau.de/wirtschaft/fischerei110.html" TargetMode="External"/><Relationship Id="rId9" Type="http://schemas.openxmlformats.org/officeDocument/2006/relationships/hyperlink" Target="http://ec.europa.eu/digital-agenda/sites/digital-agenda/files/horizon2020_0.JPG" TargetMode="External"/></Relationships>
</file>

<file path=ppt/slides/_rels/slide61.xml.rels><?xml version="1.0" encoding="UTF-8" standalone="yes"?>
<Relationships xmlns="http://schemas.openxmlformats.org/package/2006/relationships"><Relationship Id="rId3" Type="http://schemas.openxmlformats.org/officeDocument/2006/relationships/hyperlink" Target="http://www.loewensolar.de/_img/1/pic_16.jpg" TargetMode="External"/><Relationship Id="rId7" Type="http://schemas.openxmlformats.org/officeDocument/2006/relationships/hyperlink" Target="http://1.bp.blogspot.com/-MWf328hj0CY/TZmsAQU18BI/AAAAAAAAAO0/EaXPZPBYPys/s1600/150px-Flag_of_Europe.svg.png" TargetMode="External"/><Relationship Id="rId2" Type="http://schemas.openxmlformats.org/officeDocument/2006/relationships/notesSlide" Target="../notesSlides/notesSlide59.xml"/><Relationship Id="rId1" Type="http://schemas.openxmlformats.org/officeDocument/2006/relationships/slideLayout" Target="../slideLayouts/slideLayout6.xml"/><Relationship Id="rId6" Type="http://schemas.openxmlformats.org/officeDocument/2006/relationships/hyperlink" Target="http://www.wissenschaft.de/fast_forward" TargetMode="External"/><Relationship Id="rId5" Type="http://schemas.openxmlformats.org/officeDocument/2006/relationships/hyperlink" Target="http://juist-nachrichten.de/wp-content/uploads/2012/05/grundgesetz1.jpg" TargetMode="External"/><Relationship Id="rId4" Type="http://schemas.openxmlformats.org/officeDocument/2006/relationships/hyperlink" Target="http://d3r6fppmnpquqq.cloudfront.net/e0/ac/i80391392._szw270h3500_.jpg" TargetMode="External"/></Relationships>
</file>

<file path=ppt/slides/_rels/slide62.xml.rels><?xml version="1.0" encoding="UTF-8" standalone="yes"?>
<Relationships xmlns="http://schemas.openxmlformats.org/package/2006/relationships"><Relationship Id="rId8" Type="http://schemas.openxmlformats.org/officeDocument/2006/relationships/hyperlink" Target="http://jetzt.sueddeutsche.de/upl/images/user/qu/quentin-lichtblau/text/regular/901608.jpg" TargetMode="External"/><Relationship Id="rId3" Type="http://schemas.openxmlformats.org/officeDocument/2006/relationships/hyperlink" Target="http://www.taz.de/!86420" TargetMode="External"/><Relationship Id="rId7" Type="http://schemas.openxmlformats.org/officeDocument/2006/relationships/hyperlink" Target="http://upload.wikimedia.org/wikipedia/de/thumb/e/ed/Friedenstaube_weiss_blau_kreis.svg/220px-Friedenstaube_weiss_blau_kreis.svg.png" TargetMode="External"/><Relationship Id="rId2" Type="http://schemas.openxmlformats.org/officeDocument/2006/relationships/notesSlide" Target="../notesSlides/notesSlide60.xml"/><Relationship Id="rId1" Type="http://schemas.openxmlformats.org/officeDocument/2006/relationships/slideLayout" Target="../slideLayouts/slideLayout6.xml"/><Relationship Id="rId6" Type="http://schemas.openxmlformats.org/officeDocument/2006/relationships/hyperlink" Target="http://www.ethikkommission.uni-bremen.de/EthikO.htm" TargetMode="External"/><Relationship Id="rId5" Type="http://schemas.openxmlformats.org/officeDocument/2006/relationships/hyperlink" Target="http://www.hochschulverband.de/cms1/pressemitteilung+M53b7fb95070.html" TargetMode="External"/><Relationship Id="rId4" Type="http://schemas.openxmlformats.org/officeDocument/2006/relationships/hyperlink" Target="http://www.taz.de/!86420/" TargetMode="External"/></Relationships>
</file>

<file path=ppt/slides/_rels/slide63.xml.rels><?xml version="1.0" encoding="UTF-8" standalone="yes"?>
<Relationships xmlns="http://schemas.openxmlformats.org/package/2006/relationships"><Relationship Id="rId8" Type="http://schemas.openxmlformats.org/officeDocument/2006/relationships/hyperlink" Target="http://www.hochschulwatch.de/" TargetMode="External"/><Relationship Id="rId3" Type="http://schemas.openxmlformats.org/officeDocument/2006/relationships/hyperlink" Target="http://www.dfg.de/" TargetMode="External"/><Relationship Id="rId7" Type="http://schemas.openxmlformats.org/officeDocument/2006/relationships/hyperlink" Target="http://www.linksfraktion.de/themen/drittmittelfoerderung-hochschulen/" TargetMode="External"/><Relationship Id="rId2" Type="http://schemas.openxmlformats.org/officeDocument/2006/relationships/notesSlide" Target="../notesSlides/notesSlide61.xml"/><Relationship Id="rId1" Type="http://schemas.openxmlformats.org/officeDocument/2006/relationships/slideLayout" Target="../slideLayouts/slideLayout6.xml"/><Relationship Id="rId6" Type="http://schemas.openxmlformats.org/officeDocument/2006/relationships/hyperlink" Target="http://www.kisswin.de/kisswin/infothek/infothek-einzelansicht/datum/2011/10/10/drittmittel-fuer-projektfoerderung.html?no_cache=1&amp;cHash=a550d4ed7f4911201d27e37553d4568b" TargetMode="External"/><Relationship Id="rId11" Type="http://schemas.openxmlformats.org/officeDocument/2006/relationships/hyperlink" Target="http://transparency.de/newsletter/uploadimages/hochschulwatch_400.png" TargetMode="External"/><Relationship Id="rId5" Type="http://schemas.openxmlformats.org/officeDocument/2006/relationships/hyperlink" Target="http://www.zm-online.de/home/meinung/Nachholbedarf-in-der-Drittmittelfoerderung_142422.html" TargetMode="External"/><Relationship Id="rId10" Type="http://schemas.openxmlformats.org/officeDocument/2006/relationships/hyperlink" Target="http://www.dfg.de/zentralablage/bilder/dfg_im_profil/geschichte/dfg_innenhof_heute.jpg" TargetMode="External"/><Relationship Id="rId4" Type="http://schemas.openxmlformats.org/officeDocument/2006/relationships/hyperlink" Target="http://www.mi.fu-berlin.de/wiki/pub/AgMathLife/SoftSkillsWS13/DFG_Drittmittelfoerderung.pdf" TargetMode="External"/><Relationship Id="rId9" Type="http://schemas.openxmlformats.org/officeDocument/2006/relationships/hyperlink" Target="http://www.uni-heidelberg.de/presse/ruca/ruca03_01/drittmittel.html" TargetMode="External"/></Relationships>
</file>

<file path=ppt/slides/_rels/slide64.xml.rels><?xml version="1.0" encoding="UTF-8" standalone="yes"?>
<Relationships xmlns="http://schemas.openxmlformats.org/package/2006/relationships"><Relationship Id="rId8" Type="http://schemas.openxmlformats.org/officeDocument/2006/relationships/hyperlink" Target="http://fiff.de/logo2.png" TargetMode="External"/><Relationship Id="rId3" Type="http://schemas.openxmlformats.org/officeDocument/2006/relationships/hyperlink" Target="http://skmail.ikp.physik.tu-darmstadt.de/gvw/index.html#anfang" TargetMode="External"/><Relationship Id="rId7" Type="http://schemas.openxmlformats.org/officeDocument/2006/relationships/hyperlink" Target="http://skmail.ikp.physik.tu-darmstadt.de/gvw/graphik/GVW_Homepage_Header.jpg" TargetMode="External"/><Relationship Id="rId2" Type="http://schemas.openxmlformats.org/officeDocument/2006/relationships/notesSlide" Target="../notesSlides/notesSlide62.xml"/><Relationship Id="rId1" Type="http://schemas.openxmlformats.org/officeDocument/2006/relationships/slideLayout" Target="../slideLayouts/slideLayout6.xml"/><Relationship Id="rId6" Type="http://schemas.openxmlformats.org/officeDocument/2006/relationships/hyperlink" Target="http://commons.wikimedia.org/wiki/File:Nagasakibomb.jpg" TargetMode="External"/><Relationship Id="rId5" Type="http://schemas.openxmlformats.org/officeDocument/2006/relationships/hyperlink" Target="http://www.fiff.de/" TargetMode="External"/><Relationship Id="rId4" Type="http://schemas.openxmlformats.org/officeDocument/2006/relationships/hyperlink" Target="http://skmail.ikp.physik.tu-darmstadt.de/gvw/texte.gvw/WuV%202004%20Nr.%203%20-%20Diefenbach%20-%20Nach%20bestem%20Wissen%20und%20Gewissen.pdf" TargetMode="Externa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hteck 7"/>
          <p:cNvSpPr/>
          <p:nvPr/>
        </p:nvSpPr>
        <p:spPr>
          <a:xfrm>
            <a:off x="107504" y="116632"/>
            <a:ext cx="8928992" cy="6131768"/>
          </a:xfrm>
          <a:prstGeom prst="rect">
            <a:avLst/>
          </a:prstGeom>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255082431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DE" dirty="0" smtClean="0"/>
              <a:t>Begriffe</a:t>
            </a:r>
            <a:endParaRPr lang="de-DE" dirty="0"/>
          </a:p>
        </p:txBody>
      </p:sp>
      <p:sp>
        <p:nvSpPr>
          <p:cNvPr id="3" name="Inhaltsplatzhalter 2"/>
          <p:cNvSpPr>
            <a:spLocks noGrp="1"/>
          </p:cNvSpPr>
          <p:nvPr>
            <p:ph idx="1"/>
          </p:nvPr>
        </p:nvSpPr>
        <p:spPr>
          <a:xfrm>
            <a:off x="327545" y="980728"/>
            <a:ext cx="8359255" cy="4032448"/>
          </a:xfrm>
        </p:spPr>
        <p:txBody>
          <a:bodyPr>
            <a:noAutofit/>
          </a:bodyPr>
          <a:lstStyle/>
          <a:p>
            <a:r>
              <a:rPr lang="de-DE" dirty="0"/>
              <a:t>Moral = </a:t>
            </a:r>
            <a:r>
              <a:rPr lang="de-DE" i="1" dirty="0" err="1" smtClean="0"/>
              <a:t>moralis</a:t>
            </a:r>
            <a:endParaRPr lang="de-DE" i="1" dirty="0"/>
          </a:p>
          <a:p>
            <a:pPr lvl="1"/>
            <a:r>
              <a:rPr lang="de-DE" dirty="0"/>
              <a:t>Verhaltensnormen. Gut oder </a:t>
            </a:r>
            <a:r>
              <a:rPr lang="de-DE" dirty="0" smtClean="0"/>
              <a:t>Bose? Geboten </a:t>
            </a:r>
            <a:r>
              <a:rPr lang="de-DE" dirty="0"/>
              <a:t>oder verboten? Moral </a:t>
            </a:r>
            <a:r>
              <a:rPr lang="de-DE" dirty="0" smtClean="0"/>
              <a:t>hat mit </a:t>
            </a:r>
            <a:r>
              <a:rPr lang="de-DE" dirty="0"/>
              <a:t>Handeln zu </a:t>
            </a:r>
            <a:r>
              <a:rPr lang="de-DE" dirty="0" smtClean="0"/>
              <a:t>tun.</a:t>
            </a:r>
            <a:endParaRPr lang="de-DE" i="1" dirty="0" smtClean="0"/>
          </a:p>
          <a:p>
            <a:r>
              <a:rPr lang="de-DE" dirty="0"/>
              <a:t>Ethik = </a:t>
            </a:r>
            <a:r>
              <a:rPr lang="de-DE" i="1" dirty="0" err="1" smtClean="0"/>
              <a:t>ethos</a:t>
            </a:r>
            <a:endParaRPr lang="de-DE" i="1" dirty="0" smtClean="0"/>
          </a:p>
          <a:p>
            <a:pPr lvl="1"/>
            <a:r>
              <a:rPr lang="de-DE" dirty="0"/>
              <a:t>Ethik hat mit der </a:t>
            </a:r>
            <a:r>
              <a:rPr lang="de-DE" dirty="0" err="1" smtClean="0"/>
              <a:t>Begrundung</a:t>
            </a:r>
            <a:r>
              <a:rPr lang="de-DE" dirty="0" smtClean="0"/>
              <a:t> </a:t>
            </a:r>
            <a:r>
              <a:rPr lang="de-DE" dirty="0"/>
              <a:t>moralischer Grundsatze zu </a:t>
            </a:r>
            <a:r>
              <a:rPr lang="de-DE" dirty="0" smtClean="0"/>
              <a:t>tun.</a:t>
            </a:r>
          </a:p>
          <a:p>
            <a:endParaRPr lang="de-DE" dirty="0"/>
          </a:p>
        </p:txBody>
      </p:sp>
    </p:spTree>
    <p:extLst>
      <p:ext uri="{BB962C8B-B14F-4D97-AF65-F5344CB8AC3E}">
        <p14:creationId xmlns:p14="http://schemas.microsoft.com/office/powerpoint/2010/main" val="304511652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DE" dirty="0" smtClean="0"/>
              <a:t>Modelle der Ethik (1/2)</a:t>
            </a:r>
            <a:endParaRPr lang="de-DE" dirty="0"/>
          </a:p>
        </p:txBody>
      </p:sp>
      <p:sp>
        <p:nvSpPr>
          <p:cNvPr id="3" name="Inhaltsplatzhalter 2"/>
          <p:cNvSpPr>
            <a:spLocks noGrp="1"/>
          </p:cNvSpPr>
          <p:nvPr>
            <p:ph idx="1"/>
          </p:nvPr>
        </p:nvSpPr>
        <p:spPr>
          <a:xfrm>
            <a:off x="327545" y="980728"/>
            <a:ext cx="8359255" cy="2808312"/>
          </a:xfrm>
        </p:spPr>
        <p:txBody>
          <a:bodyPr>
            <a:noAutofit/>
          </a:bodyPr>
          <a:lstStyle/>
          <a:p>
            <a:r>
              <a:rPr lang="de-DE" dirty="0"/>
              <a:t>Allgemeine </a:t>
            </a:r>
            <a:r>
              <a:rPr lang="de-DE" dirty="0" smtClean="0"/>
              <a:t>Ethik</a:t>
            </a:r>
          </a:p>
          <a:p>
            <a:pPr lvl="1"/>
            <a:r>
              <a:rPr lang="de-DE" dirty="0" smtClean="0"/>
              <a:t>Normen</a:t>
            </a:r>
          </a:p>
          <a:p>
            <a:r>
              <a:rPr lang="de-DE" dirty="0"/>
              <a:t>die </a:t>
            </a:r>
            <a:r>
              <a:rPr lang="de-DE" dirty="0" smtClean="0"/>
              <a:t>Gültigkeit </a:t>
            </a:r>
            <a:r>
              <a:rPr lang="de-DE" dirty="0"/>
              <a:t>von Rechten, Pflichten,</a:t>
            </a:r>
          </a:p>
          <a:p>
            <a:pPr lvl="1"/>
            <a:r>
              <a:rPr lang="de-DE" dirty="0"/>
              <a:t>Maximen, obersten </a:t>
            </a:r>
            <a:r>
              <a:rPr lang="de-DE" dirty="0" smtClean="0"/>
              <a:t>Werten</a:t>
            </a:r>
          </a:p>
          <a:p>
            <a:pPr lvl="1"/>
            <a:r>
              <a:rPr lang="de-DE" dirty="0"/>
              <a:t>auch normative Ethik genannt</a:t>
            </a:r>
          </a:p>
        </p:txBody>
      </p:sp>
      <p:cxnSp>
        <p:nvCxnSpPr>
          <p:cNvPr id="5" name="Gerade Verbindung 4"/>
          <p:cNvCxnSpPr/>
          <p:nvPr/>
        </p:nvCxnSpPr>
        <p:spPr>
          <a:xfrm>
            <a:off x="327545" y="3933056"/>
            <a:ext cx="834690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Rechteck 6"/>
          <p:cNvSpPr/>
          <p:nvPr/>
        </p:nvSpPr>
        <p:spPr>
          <a:xfrm>
            <a:off x="7501134" y="5718383"/>
            <a:ext cx="1175322" cy="369332"/>
          </a:xfrm>
          <a:prstGeom prst="rect">
            <a:avLst/>
          </a:prstGeom>
        </p:spPr>
        <p:txBody>
          <a:bodyPr wrap="none">
            <a:spAutoFit/>
          </a:bodyPr>
          <a:lstStyle/>
          <a:p>
            <a:r>
              <a:rPr lang="de-DE" dirty="0" smtClean="0"/>
              <a:t>[MORAB1]</a:t>
            </a:r>
            <a:endParaRPr lang="de-DE"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5774" y="4318253"/>
            <a:ext cx="4030442" cy="17694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Rechteck 5"/>
          <p:cNvSpPr/>
          <p:nvPr/>
        </p:nvSpPr>
        <p:spPr>
          <a:xfrm>
            <a:off x="327545" y="4318253"/>
            <a:ext cx="8346901" cy="1769462"/>
          </a:xfrm>
          <a:prstGeom prst="rect">
            <a:avLst/>
          </a:prstGeom>
          <a:noFill/>
          <a:ln>
            <a:solidFill>
              <a:schemeClr val="accent1">
                <a:lumMod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de-DE"/>
          </a:p>
        </p:txBody>
      </p:sp>
    </p:spTree>
    <p:extLst>
      <p:ext uri="{BB962C8B-B14F-4D97-AF65-F5344CB8AC3E}">
        <p14:creationId xmlns:p14="http://schemas.microsoft.com/office/powerpoint/2010/main" val="252695393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DE" dirty="0" smtClean="0"/>
              <a:t>Modelle der Ethik (2/2)</a:t>
            </a:r>
            <a:endParaRPr lang="de-DE" dirty="0"/>
          </a:p>
        </p:txBody>
      </p:sp>
      <p:sp>
        <p:nvSpPr>
          <p:cNvPr id="3" name="Inhaltsplatzhalter 2"/>
          <p:cNvSpPr>
            <a:spLocks noGrp="1"/>
          </p:cNvSpPr>
          <p:nvPr>
            <p:ph idx="1"/>
          </p:nvPr>
        </p:nvSpPr>
        <p:spPr>
          <a:xfrm>
            <a:off x="327545" y="980728"/>
            <a:ext cx="8359255" cy="4032448"/>
          </a:xfrm>
        </p:spPr>
        <p:txBody>
          <a:bodyPr>
            <a:noAutofit/>
          </a:bodyPr>
          <a:lstStyle/>
          <a:p>
            <a:r>
              <a:rPr lang="de-DE" dirty="0" smtClean="0"/>
              <a:t>Informationsethik</a:t>
            </a:r>
          </a:p>
          <a:p>
            <a:pPr lvl="1"/>
            <a:r>
              <a:rPr lang="de-DE" dirty="0"/>
              <a:t>Geistiges </a:t>
            </a:r>
            <a:r>
              <a:rPr lang="de-DE" dirty="0" smtClean="0"/>
              <a:t>Eigentum</a:t>
            </a:r>
          </a:p>
          <a:p>
            <a:pPr lvl="1"/>
            <a:r>
              <a:rPr lang="de-DE" dirty="0" err="1"/>
              <a:t>Privatsphare</a:t>
            </a:r>
            <a:r>
              <a:rPr lang="de-DE" dirty="0"/>
              <a:t> und </a:t>
            </a:r>
            <a:r>
              <a:rPr lang="de-DE" dirty="0" smtClean="0"/>
              <a:t>Anonymität</a:t>
            </a:r>
          </a:p>
          <a:p>
            <a:pPr lvl="1"/>
            <a:r>
              <a:rPr lang="de-DE" dirty="0" smtClean="0"/>
              <a:t>Computerkriminalität</a:t>
            </a:r>
          </a:p>
          <a:p>
            <a:pPr lvl="1"/>
            <a:r>
              <a:rPr lang="de-DE" dirty="0" smtClean="0"/>
              <a:t>Netiquette</a:t>
            </a:r>
          </a:p>
          <a:p>
            <a:pPr lvl="1"/>
            <a:r>
              <a:rPr lang="de-DE" dirty="0" smtClean="0"/>
              <a:t>Hackerethik</a:t>
            </a:r>
          </a:p>
          <a:p>
            <a:pPr lvl="1"/>
            <a:r>
              <a:rPr lang="de-DE" dirty="0" smtClean="0"/>
              <a:t>…</a:t>
            </a:r>
          </a:p>
          <a:p>
            <a:pPr lvl="1"/>
            <a:endParaRPr lang="de-DE" dirty="0"/>
          </a:p>
        </p:txBody>
      </p:sp>
    </p:spTree>
    <p:extLst>
      <p:ext uri="{BB962C8B-B14F-4D97-AF65-F5344CB8AC3E}">
        <p14:creationId xmlns:p14="http://schemas.microsoft.com/office/powerpoint/2010/main" val="385174140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hteck 6"/>
          <p:cNvSpPr/>
          <p:nvPr/>
        </p:nvSpPr>
        <p:spPr>
          <a:xfrm>
            <a:off x="327546" y="980727"/>
            <a:ext cx="2876302" cy="5106988"/>
          </a:xfrm>
          <a:prstGeom prst="rect">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a:p>
        </p:txBody>
      </p:sp>
      <p:pic>
        <p:nvPicPr>
          <p:cNvPr id="6146" name="Picture 2" descr="&lt;center&gt;Klonschaf Dolly, geboren am 05.07.1996. Im Februar 2003 musste Dolly eingeschläfert werden. (&amp;copy AP)&lt;/center&gt;"/>
          <p:cNvPicPr>
            <a:picLocks noChangeAspect="1" noChangeArrowheads="1"/>
          </p:cNvPicPr>
          <p:nvPr/>
        </p:nvPicPr>
        <p:blipFill rotWithShape="1">
          <a:blip r:embed="rId3">
            <a:extLst>
              <a:ext uri="{28A0092B-C50C-407E-A947-70E740481C1C}">
                <a14:useLocalDpi xmlns:a14="http://schemas.microsoft.com/office/drawing/2010/main" val="0"/>
              </a:ext>
            </a:extLst>
          </a:blip>
          <a:srcRect l="31563" t="896" r="31563" b="896"/>
          <a:stretch/>
        </p:blipFill>
        <p:spPr bwMode="auto">
          <a:xfrm>
            <a:off x="324098" y="980726"/>
            <a:ext cx="2876303" cy="5106989"/>
          </a:xfrm>
          <a:prstGeom prst="rect">
            <a:avLst/>
          </a:prstGeom>
          <a:noFill/>
          <a:extLst>
            <a:ext uri="{909E8E84-426E-40DD-AFC4-6F175D3DCCD1}">
              <a14:hiddenFill xmlns:a14="http://schemas.microsoft.com/office/drawing/2010/main">
                <a:solidFill>
                  <a:srgbClr val="FFFFFF"/>
                </a:solidFill>
              </a14:hiddenFill>
            </a:ext>
          </a:extLst>
        </p:spPr>
      </p:pic>
      <p:sp>
        <p:nvSpPr>
          <p:cNvPr id="2" name="Titel 1"/>
          <p:cNvSpPr>
            <a:spLocks noGrp="1"/>
          </p:cNvSpPr>
          <p:nvPr>
            <p:ph type="title"/>
          </p:nvPr>
        </p:nvSpPr>
        <p:spPr/>
        <p:txBody>
          <a:bodyPr>
            <a:normAutofit fontScale="90000"/>
          </a:bodyPr>
          <a:lstStyle/>
          <a:p>
            <a:r>
              <a:rPr lang="de-DE" dirty="0" smtClean="0"/>
              <a:t>Beispiele</a:t>
            </a:r>
            <a:endParaRPr lang="de-DE" dirty="0"/>
          </a:p>
        </p:txBody>
      </p:sp>
      <p:sp>
        <p:nvSpPr>
          <p:cNvPr id="4" name="Inhaltsplatzhalter 2"/>
          <p:cNvSpPr>
            <a:spLocks noGrp="1"/>
          </p:cNvSpPr>
          <p:nvPr>
            <p:ph idx="1"/>
          </p:nvPr>
        </p:nvSpPr>
        <p:spPr/>
        <p:txBody>
          <a:bodyPr>
            <a:normAutofit/>
          </a:bodyPr>
          <a:lstStyle/>
          <a:p>
            <a:r>
              <a:rPr lang="de-DE" dirty="0" smtClean="0"/>
              <a:t>Neuroethik</a:t>
            </a:r>
          </a:p>
          <a:p>
            <a:r>
              <a:rPr lang="de-DE" dirty="0" smtClean="0"/>
              <a:t>Weiße Gentechnologie</a:t>
            </a:r>
          </a:p>
          <a:p>
            <a:r>
              <a:rPr lang="de-DE" dirty="0" smtClean="0"/>
              <a:t>Grüne Gentechnik</a:t>
            </a:r>
          </a:p>
          <a:p>
            <a:r>
              <a:rPr lang="de-DE" dirty="0" smtClean="0"/>
              <a:t>Embryonenschutz und Stammzellenforschung</a:t>
            </a:r>
          </a:p>
          <a:p>
            <a:r>
              <a:rPr lang="de-DE" dirty="0" smtClean="0"/>
              <a:t>Klonen</a:t>
            </a:r>
            <a:endParaRPr lang="de-DE" dirty="0"/>
          </a:p>
          <a:p>
            <a:pPr marL="0" indent="0">
              <a:buNone/>
            </a:pPr>
            <a:endParaRPr lang="de-DE" dirty="0"/>
          </a:p>
        </p:txBody>
      </p:sp>
      <p:sp>
        <p:nvSpPr>
          <p:cNvPr id="9" name="Rechteck 8"/>
          <p:cNvSpPr/>
          <p:nvPr/>
        </p:nvSpPr>
        <p:spPr>
          <a:xfrm>
            <a:off x="324099" y="980727"/>
            <a:ext cx="2876302" cy="5106988"/>
          </a:xfrm>
          <a:prstGeom prst="rect">
            <a:avLst/>
          </a:prstGeom>
          <a:noFill/>
          <a:ln>
            <a:solidFill>
              <a:schemeClr val="tx2">
                <a:lumMod val="7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a:p>
        </p:txBody>
      </p:sp>
      <p:sp>
        <p:nvSpPr>
          <p:cNvPr id="8" name="Rechteck 7"/>
          <p:cNvSpPr/>
          <p:nvPr/>
        </p:nvSpPr>
        <p:spPr>
          <a:xfrm>
            <a:off x="2028526" y="5697703"/>
            <a:ext cx="1175322" cy="369332"/>
          </a:xfrm>
          <a:prstGeom prst="rect">
            <a:avLst/>
          </a:prstGeom>
        </p:spPr>
        <p:txBody>
          <a:bodyPr wrap="none">
            <a:spAutoFit/>
          </a:bodyPr>
          <a:lstStyle/>
          <a:p>
            <a:r>
              <a:rPr lang="de-DE" dirty="0" smtClean="0">
                <a:solidFill>
                  <a:schemeClr val="bg1"/>
                </a:solidFill>
              </a:rPr>
              <a:t>[MORAB3]</a:t>
            </a:r>
            <a:endParaRPr lang="de-DE" dirty="0">
              <a:solidFill>
                <a:schemeClr val="bg1"/>
              </a:solidFill>
            </a:endParaRPr>
          </a:p>
        </p:txBody>
      </p:sp>
    </p:spTree>
    <p:extLst>
      <p:ext uri="{BB962C8B-B14F-4D97-AF65-F5344CB8AC3E}">
        <p14:creationId xmlns:p14="http://schemas.microsoft.com/office/powerpoint/2010/main" val="205080707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323528" y="188640"/>
            <a:ext cx="8363272" cy="580926"/>
          </a:xfrm>
        </p:spPr>
        <p:txBody>
          <a:bodyPr>
            <a:normAutofit fontScale="90000"/>
          </a:bodyPr>
          <a:lstStyle/>
          <a:p>
            <a:pPr lvl="0"/>
            <a:r>
              <a:rPr lang="de-DE" dirty="0" smtClean="0"/>
              <a:t>Gliederung</a:t>
            </a:r>
            <a:endParaRPr lang="de-DE" dirty="0"/>
          </a:p>
        </p:txBody>
      </p:sp>
      <p:sp>
        <p:nvSpPr>
          <p:cNvPr id="3" name="Inhaltsplatzhalter 2"/>
          <p:cNvSpPr>
            <a:spLocks noGrp="1"/>
          </p:cNvSpPr>
          <p:nvPr>
            <p:ph idx="1"/>
          </p:nvPr>
        </p:nvSpPr>
        <p:spPr/>
        <p:txBody>
          <a:bodyPr>
            <a:normAutofit lnSpcReduction="10000"/>
          </a:bodyPr>
          <a:lstStyle/>
          <a:p>
            <a:r>
              <a:rPr lang="de-DE" dirty="0">
                <a:solidFill>
                  <a:schemeClr val="bg1">
                    <a:lumMod val="65000"/>
                  </a:schemeClr>
                </a:solidFill>
              </a:rPr>
              <a:t>Moral und </a:t>
            </a:r>
            <a:r>
              <a:rPr lang="de-DE" dirty="0" smtClean="0">
                <a:solidFill>
                  <a:schemeClr val="bg1">
                    <a:lumMod val="65000"/>
                  </a:schemeClr>
                </a:solidFill>
              </a:rPr>
              <a:t>Ethik </a:t>
            </a:r>
            <a:br>
              <a:rPr lang="de-DE" dirty="0" smtClean="0">
                <a:solidFill>
                  <a:schemeClr val="bg1">
                    <a:lumMod val="65000"/>
                  </a:schemeClr>
                </a:solidFill>
              </a:rPr>
            </a:br>
            <a:r>
              <a:rPr lang="de-DE" sz="2000" dirty="0" smtClean="0">
                <a:solidFill>
                  <a:schemeClr val="bg1">
                    <a:lumMod val="65000"/>
                  </a:schemeClr>
                </a:solidFill>
              </a:rPr>
              <a:t>von </a:t>
            </a:r>
            <a:r>
              <a:rPr lang="de-DE" sz="2000" dirty="0" err="1">
                <a:solidFill>
                  <a:schemeClr val="bg1">
                    <a:lumMod val="65000"/>
                  </a:schemeClr>
                </a:solidFill>
              </a:rPr>
              <a:t>Glaucia</a:t>
            </a:r>
            <a:r>
              <a:rPr lang="de-DE" sz="2000" dirty="0">
                <a:solidFill>
                  <a:schemeClr val="bg1">
                    <a:lumMod val="65000"/>
                  </a:schemeClr>
                </a:solidFill>
              </a:rPr>
              <a:t> </a:t>
            </a:r>
            <a:r>
              <a:rPr lang="de-DE" sz="2000" dirty="0" err="1">
                <a:solidFill>
                  <a:schemeClr val="bg1">
                    <a:lumMod val="65000"/>
                  </a:schemeClr>
                </a:solidFill>
              </a:rPr>
              <a:t>Cancino</a:t>
            </a:r>
            <a:endParaRPr lang="de-DE" sz="2800" dirty="0" smtClean="0">
              <a:solidFill>
                <a:schemeClr val="bg1">
                  <a:lumMod val="65000"/>
                </a:schemeClr>
              </a:solidFill>
            </a:endParaRPr>
          </a:p>
          <a:p>
            <a:r>
              <a:rPr lang="de-DE" dirty="0" smtClean="0"/>
              <a:t>Beeinflussung </a:t>
            </a:r>
            <a:r>
              <a:rPr lang="de-DE" dirty="0"/>
              <a:t>der </a:t>
            </a:r>
            <a:r>
              <a:rPr lang="de-DE" dirty="0" smtClean="0"/>
              <a:t>Wissenschaft </a:t>
            </a:r>
            <a:br>
              <a:rPr lang="de-DE" dirty="0" smtClean="0"/>
            </a:br>
            <a:r>
              <a:rPr lang="de-DE" sz="2000" dirty="0" smtClean="0"/>
              <a:t>von </a:t>
            </a:r>
            <a:r>
              <a:rPr lang="de-DE" sz="2000" dirty="0"/>
              <a:t>Elena </a:t>
            </a:r>
            <a:r>
              <a:rPr lang="de-DE" sz="2000" dirty="0" smtClean="0"/>
              <a:t>Maier</a:t>
            </a:r>
            <a:endParaRPr lang="de-DE" dirty="0"/>
          </a:p>
          <a:p>
            <a:r>
              <a:rPr lang="de-DE" dirty="0"/>
              <a:t>Gesetzlicher </a:t>
            </a:r>
            <a:r>
              <a:rPr lang="de-DE" dirty="0" smtClean="0"/>
              <a:t>Rahmen </a:t>
            </a:r>
            <a:br>
              <a:rPr lang="de-DE" dirty="0" smtClean="0"/>
            </a:br>
            <a:r>
              <a:rPr lang="de-DE" sz="2000" dirty="0" smtClean="0"/>
              <a:t>von Dana </a:t>
            </a:r>
            <a:r>
              <a:rPr lang="de-DE" sz="2000" dirty="0" err="1" smtClean="0"/>
              <a:t>Jenett</a:t>
            </a:r>
            <a:endParaRPr lang="de-DE" sz="2000" dirty="0"/>
          </a:p>
          <a:p>
            <a:r>
              <a:rPr lang="de-DE" dirty="0"/>
              <a:t>Selbsteinschränkung der </a:t>
            </a:r>
            <a:r>
              <a:rPr lang="de-DE" dirty="0" smtClean="0"/>
              <a:t>Universitäten </a:t>
            </a:r>
            <a:br>
              <a:rPr lang="de-DE" dirty="0" smtClean="0"/>
            </a:br>
            <a:r>
              <a:rPr lang="de-DE" sz="2000" dirty="0" smtClean="0"/>
              <a:t>von Nico Lehmann</a:t>
            </a:r>
            <a:endParaRPr lang="de-DE" sz="2000" dirty="0"/>
          </a:p>
          <a:p>
            <a:r>
              <a:rPr lang="de-DE" dirty="0"/>
              <a:t>Finanzierung in der </a:t>
            </a:r>
            <a:r>
              <a:rPr lang="de-DE" dirty="0" smtClean="0"/>
              <a:t>Hochschulforschung </a:t>
            </a:r>
            <a:br>
              <a:rPr lang="de-DE" dirty="0" smtClean="0"/>
            </a:br>
            <a:r>
              <a:rPr lang="de-DE" sz="2000" dirty="0" smtClean="0"/>
              <a:t>von </a:t>
            </a:r>
            <a:r>
              <a:rPr lang="de-DE" sz="2000" dirty="0"/>
              <a:t>Brian </a:t>
            </a:r>
            <a:r>
              <a:rPr lang="de-DE" sz="2000" dirty="0" err="1"/>
              <a:t>Tietzen</a:t>
            </a:r>
            <a:r>
              <a:rPr lang="de-DE" sz="2000" dirty="0"/>
              <a:t> </a:t>
            </a:r>
            <a:r>
              <a:rPr lang="de-DE" sz="2000" dirty="0" smtClean="0"/>
              <a:t> </a:t>
            </a:r>
            <a:endParaRPr lang="de-DE" sz="2000" dirty="0"/>
          </a:p>
          <a:p>
            <a:r>
              <a:rPr lang="de-DE" dirty="0"/>
              <a:t>Gesellschaften für </a:t>
            </a:r>
            <a:r>
              <a:rPr lang="de-DE" dirty="0" smtClean="0"/>
              <a:t>Verantwortung </a:t>
            </a:r>
            <a:br>
              <a:rPr lang="de-DE" dirty="0" smtClean="0"/>
            </a:br>
            <a:r>
              <a:rPr lang="de-DE" sz="2000" dirty="0" smtClean="0"/>
              <a:t>von </a:t>
            </a:r>
            <a:r>
              <a:rPr lang="de-DE" sz="2000" dirty="0"/>
              <a:t>Kristina </a:t>
            </a:r>
            <a:r>
              <a:rPr lang="de-DE" sz="2000" dirty="0" err="1"/>
              <a:t>Tschupin</a:t>
            </a:r>
            <a:endParaRPr lang="de-DE" sz="2000" dirty="0"/>
          </a:p>
          <a:p>
            <a:endParaRPr lang="de-DE" dirty="0"/>
          </a:p>
        </p:txBody>
      </p:sp>
    </p:spTree>
    <p:extLst>
      <p:ext uri="{BB962C8B-B14F-4D97-AF65-F5344CB8AC3E}">
        <p14:creationId xmlns:p14="http://schemas.microsoft.com/office/powerpoint/2010/main" val="358900108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http://www.br.de/radio/bayern2/sendungen/iq-wissenschaft-und-forschung/eu-milliarden-fuer-die-forschung-100~_v-image512_-6a0b0d9618fb94fd9ee05a84a1099a13ec9d3321.jpg?version=719a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62595" y="3344514"/>
            <a:ext cx="4876800" cy="2743201"/>
          </a:xfrm>
          <a:prstGeom prst="rect">
            <a:avLst/>
          </a:prstGeom>
          <a:noFill/>
          <a:extLst>
            <a:ext uri="{909E8E84-426E-40DD-AFC4-6F175D3DCCD1}">
              <a14:hiddenFill xmlns:a14="http://schemas.microsoft.com/office/drawing/2010/main">
                <a:solidFill>
                  <a:srgbClr val="FFFFFF"/>
                </a:solidFill>
              </a14:hiddenFill>
            </a:ext>
          </a:extLst>
        </p:spPr>
      </p:pic>
      <p:sp>
        <p:nvSpPr>
          <p:cNvPr id="2" name="Titel 1"/>
          <p:cNvSpPr>
            <a:spLocks noGrp="1"/>
          </p:cNvSpPr>
          <p:nvPr>
            <p:ph type="title"/>
          </p:nvPr>
        </p:nvSpPr>
        <p:spPr/>
        <p:txBody>
          <a:bodyPr>
            <a:normAutofit fontScale="90000"/>
          </a:bodyPr>
          <a:lstStyle/>
          <a:p>
            <a:r>
              <a:rPr lang="de-DE" dirty="0"/>
              <a:t>Wer entscheidet was geforscht wird?</a:t>
            </a:r>
          </a:p>
        </p:txBody>
      </p:sp>
      <p:sp>
        <p:nvSpPr>
          <p:cNvPr id="3" name="Inhaltsplatzhalter 2"/>
          <p:cNvSpPr>
            <a:spLocks noGrp="1"/>
          </p:cNvSpPr>
          <p:nvPr>
            <p:ph idx="1"/>
          </p:nvPr>
        </p:nvSpPr>
        <p:spPr>
          <a:xfrm>
            <a:off x="327545" y="980728"/>
            <a:ext cx="8359255" cy="2016224"/>
          </a:xfrm>
        </p:spPr>
        <p:txBody>
          <a:bodyPr>
            <a:noAutofit/>
          </a:bodyPr>
          <a:lstStyle/>
          <a:p>
            <a:r>
              <a:rPr lang="de-DE" dirty="0"/>
              <a:t>die Wissenschaft</a:t>
            </a:r>
          </a:p>
          <a:p>
            <a:r>
              <a:rPr lang="de-DE" dirty="0"/>
              <a:t>die Politik</a:t>
            </a:r>
          </a:p>
          <a:p>
            <a:r>
              <a:rPr lang="de-DE" dirty="0"/>
              <a:t>die Gesellschaft</a:t>
            </a:r>
          </a:p>
        </p:txBody>
      </p:sp>
      <p:cxnSp>
        <p:nvCxnSpPr>
          <p:cNvPr id="4" name="Gerade Verbindung 3"/>
          <p:cNvCxnSpPr/>
          <p:nvPr/>
        </p:nvCxnSpPr>
        <p:spPr>
          <a:xfrm>
            <a:off x="327545" y="2996952"/>
            <a:ext cx="834690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Rechteck 4"/>
          <p:cNvSpPr/>
          <p:nvPr/>
        </p:nvSpPr>
        <p:spPr>
          <a:xfrm>
            <a:off x="327545" y="3344514"/>
            <a:ext cx="8346901" cy="2743201"/>
          </a:xfrm>
          <a:prstGeom prst="rect">
            <a:avLst/>
          </a:prstGeom>
          <a:noFill/>
          <a:ln>
            <a:solidFill>
              <a:schemeClr val="accent1">
                <a:lumMod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de-DE"/>
          </a:p>
        </p:txBody>
      </p:sp>
      <p:sp>
        <p:nvSpPr>
          <p:cNvPr id="9" name="Rechteck 8"/>
          <p:cNvSpPr/>
          <p:nvPr/>
        </p:nvSpPr>
        <p:spPr>
          <a:xfrm>
            <a:off x="7590495" y="5718383"/>
            <a:ext cx="1067921" cy="369332"/>
          </a:xfrm>
          <a:prstGeom prst="rect">
            <a:avLst/>
          </a:prstGeom>
        </p:spPr>
        <p:txBody>
          <a:bodyPr wrap="none">
            <a:spAutoFit/>
          </a:bodyPr>
          <a:lstStyle/>
          <a:p>
            <a:r>
              <a:rPr lang="de-DE" dirty="0" smtClean="0"/>
              <a:t>[BEWIB1]</a:t>
            </a:r>
            <a:endParaRPr lang="de-DE" dirty="0"/>
          </a:p>
        </p:txBody>
      </p:sp>
    </p:spTree>
    <p:extLst>
      <p:ext uri="{BB962C8B-B14F-4D97-AF65-F5344CB8AC3E}">
        <p14:creationId xmlns:p14="http://schemas.microsoft.com/office/powerpoint/2010/main" val="354082126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hteck 6"/>
          <p:cNvSpPr/>
          <p:nvPr/>
        </p:nvSpPr>
        <p:spPr>
          <a:xfrm>
            <a:off x="327546" y="980727"/>
            <a:ext cx="2876302" cy="5106988"/>
          </a:xfrm>
          <a:prstGeom prst="rect">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a:p>
        </p:txBody>
      </p:sp>
      <p:pic>
        <p:nvPicPr>
          <p:cNvPr id="2052" name="Picture 4" descr="C:\Users\daj.BREMEN\Dropbox\Sonstiges\Arbeit\Uni\Projektmanagement und Wissenschaftskultur\Referat\Texte Elena\reagenzglas.jpg"/>
          <p:cNvPicPr>
            <a:picLocks noChangeAspect="1" noChangeArrowheads="1"/>
          </p:cNvPicPr>
          <p:nvPr/>
        </p:nvPicPr>
        <p:blipFill rotWithShape="1">
          <a:blip r:embed="rId3">
            <a:extLst>
              <a:ext uri="{28A0092B-C50C-407E-A947-70E740481C1C}">
                <a14:useLocalDpi xmlns:a14="http://schemas.microsoft.com/office/drawing/2010/main" val="0"/>
              </a:ext>
            </a:extLst>
          </a:blip>
          <a:srcRect l="9868"/>
          <a:stretch/>
        </p:blipFill>
        <p:spPr bwMode="auto">
          <a:xfrm>
            <a:off x="327546" y="1720764"/>
            <a:ext cx="2853387" cy="3724460"/>
          </a:xfrm>
          <a:prstGeom prst="rect">
            <a:avLst/>
          </a:prstGeom>
          <a:noFill/>
          <a:extLst>
            <a:ext uri="{909E8E84-426E-40DD-AFC4-6F175D3DCCD1}">
              <a14:hiddenFill xmlns:a14="http://schemas.microsoft.com/office/drawing/2010/main">
                <a:solidFill>
                  <a:srgbClr val="FFFFFF"/>
                </a:solidFill>
              </a14:hiddenFill>
            </a:ext>
          </a:extLst>
        </p:spPr>
      </p:pic>
      <p:sp>
        <p:nvSpPr>
          <p:cNvPr id="2" name="Titel 1"/>
          <p:cNvSpPr>
            <a:spLocks noGrp="1"/>
          </p:cNvSpPr>
          <p:nvPr>
            <p:ph type="title"/>
          </p:nvPr>
        </p:nvSpPr>
        <p:spPr/>
        <p:txBody>
          <a:bodyPr>
            <a:normAutofit fontScale="90000"/>
          </a:bodyPr>
          <a:lstStyle/>
          <a:p>
            <a:r>
              <a:rPr lang="de-DE" dirty="0"/>
              <a:t>Wissenschaft</a:t>
            </a:r>
          </a:p>
        </p:txBody>
      </p:sp>
      <p:sp>
        <p:nvSpPr>
          <p:cNvPr id="4" name="Inhaltsplatzhalter 2"/>
          <p:cNvSpPr>
            <a:spLocks noGrp="1"/>
          </p:cNvSpPr>
          <p:nvPr>
            <p:ph idx="1"/>
          </p:nvPr>
        </p:nvSpPr>
        <p:spPr/>
        <p:txBody>
          <a:bodyPr>
            <a:normAutofit/>
          </a:bodyPr>
          <a:lstStyle/>
          <a:p>
            <a:r>
              <a:rPr lang="de-DE" dirty="0"/>
              <a:t>Forschungsfreiheit</a:t>
            </a:r>
          </a:p>
          <a:p>
            <a:endParaRPr lang="de-DE" dirty="0"/>
          </a:p>
          <a:p>
            <a:pPr>
              <a:buNone/>
            </a:pPr>
            <a:r>
              <a:rPr lang="de-DE" dirty="0"/>
              <a:t>Einschränkung durch:</a:t>
            </a:r>
          </a:p>
          <a:p>
            <a:r>
              <a:rPr lang="de-DE" dirty="0"/>
              <a:t>Gesetze</a:t>
            </a:r>
          </a:p>
          <a:p>
            <a:r>
              <a:rPr lang="de-DE" dirty="0"/>
              <a:t>Kosten</a:t>
            </a:r>
          </a:p>
          <a:p>
            <a:pPr marL="0" indent="0">
              <a:buNone/>
            </a:pPr>
            <a:endParaRPr lang="de-DE" dirty="0"/>
          </a:p>
        </p:txBody>
      </p:sp>
      <p:sp>
        <p:nvSpPr>
          <p:cNvPr id="9" name="Rechteck 8"/>
          <p:cNvSpPr/>
          <p:nvPr/>
        </p:nvSpPr>
        <p:spPr>
          <a:xfrm>
            <a:off x="324099" y="980727"/>
            <a:ext cx="2876302" cy="5106988"/>
          </a:xfrm>
          <a:prstGeom prst="rect">
            <a:avLst/>
          </a:prstGeom>
          <a:noFill/>
          <a:ln>
            <a:solidFill>
              <a:schemeClr val="tx2">
                <a:lumMod val="7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a:p>
        </p:txBody>
      </p:sp>
      <p:sp>
        <p:nvSpPr>
          <p:cNvPr id="8" name="Rechteck 7"/>
          <p:cNvSpPr/>
          <p:nvPr/>
        </p:nvSpPr>
        <p:spPr>
          <a:xfrm>
            <a:off x="2113012" y="5697703"/>
            <a:ext cx="1067921" cy="369332"/>
          </a:xfrm>
          <a:prstGeom prst="rect">
            <a:avLst/>
          </a:prstGeom>
        </p:spPr>
        <p:txBody>
          <a:bodyPr wrap="none">
            <a:spAutoFit/>
          </a:bodyPr>
          <a:lstStyle/>
          <a:p>
            <a:r>
              <a:rPr lang="de-DE" dirty="0" smtClean="0"/>
              <a:t>[BEWIB2]</a:t>
            </a:r>
            <a:endParaRPr lang="de-DE" dirty="0"/>
          </a:p>
        </p:txBody>
      </p:sp>
    </p:spTree>
    <p:extLst>
      <p:ext uri="{BB962C8B-B14F-4D97-AF65-F5344CB8AC3E}">
        <p14:creationId xmlns:p14="http://schemas.microsoft.com/office/powerpoint/2010/main" val="69713814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DE" dirty="0"/>
              <a:t>Politik (1/2</a:t>
            </a:r>
            <a:r>
              <a:rPr lang="de-DE" dirty="0" smtClean="0"/>
              <a:t>)</a:t>
            </a:r>
            <a:endParaRPr lang="de-DE" dirty="0"/>
          </a:p>
        </p:txBody>
      </p:sp>
      <p:sp>
        <p:nvSpPr>
          <p:cNvPr id="3" name="Inhaltsplatzhalter 2"/>
          <p:cNvSpPr>
            <a:spLocks noGrp="1"/>
          </p:cNvSpPr>
          <p:nvPr>
            <p:ph idx="1"/>
          </p:nvPr>
        </p:nvSpPr>
        <p:spPr>
          <a:xfrm>
            <a:off x="327545" y="980728"/>
            <a:ext cx="8359255" cy="4176464"/>
          </a:xfrm>
        </p:spPr>
        <p:txBody>
          <a:bodyPr>
            <a:noAutofit/>
          </a:bodyPr>
          <a:lstStyle/>
          <a:p>
            <a:r>
              <a:rPr lang="de-DE" dirty="0"/>
              <a:t>Wissenschaft beeinflusst die Politik</a:t>
            </a:r>
          </a:p>
          <a:p>
            <a:pPr lvl="1"/>
            <a:r>
              <a:rPr lang="de-DE" dirty="0"/>
              <a:t>Entscheidungen aufgrund wissenschaftlicher </a:t>
            </a:r>
            <a:r>
              <a:rPr lang="de-DE" dirty="0" smtClean="0"/>
              <a:t>Erkenntnisse</a:t>
            </a:r>
          </a:p>
          <a:p>
            <a:r>
              <a:rPr lang="de-DE" dirty="0" smtClean="0"/>
              <a:t>Politik </a:t>
            </a:r>
            <a:r>
              <a:rPr lang="de-DE" dirty="0"/>
              <a:t>beeinflusst die Wissenschaft</a:t>
            </a:r>
          </a:p>
          <a:p>
            <a:pPr lvl="1"/>
            <a:r>
              <a:rPr lang="de-DE" dirty="0"/>
              <a:t>Fördergelder</a:t>
            </a:r>
          </a:p>
          <a:p>
            <a:pPr lvl="1"/>
            <a:r>
              <a:rPr lang="de-DE" dirty="0"/>
              <a:t>Gesetze </a:t>
            </a:r>
          </a:p>
        </p:txBody>
      </p:sp>
    </p:spTree>
    <p:extLst>
      <p:ext uri="{BB962C8B-B14F-4D97-AF65-F5344CB8AC3E}">
        <p14:creationId xmlns:p14="http://schemas.microsoft.com/office/powerpoint/2010/main" val="392866334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hteck 5"/>
          <p:cNvSpPr/>
          <p:nvPr/>
        </p:nvSpPr>
        <p:spPr>
          <a:xfrm>
            <a:off x="327545" y="4005065"/>
            <a:ext cx="8346901" cy="208265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a:p>
        </p:txBody>
      </p:sp>
      <p:pic>
        <p:nvPicPr>
          <p:cNvPr id="1026" name="Picture 2" descr="C:\Users\daj.BREMEN\Dropbox\Sonstiges\Arbeit\Uni\Projektmanagement und Wissenschaftskultur\Referat\Texte Elena\horizon2020_0.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43124" y="4005066"/>
            <a:ext cx="3715741" cy="2082650"/>
          </a:xfrm>
          <a:prstGeom prst="rect">
            <a:avLst/>
          </a:prstGeom>
          <a:noFill/>
          <a:extLst>
            <a:ext uri="{909E8E84-426E-40DD-AFC4-6F175D3DCCD1}">
              <a14:hiddenFill xmlns:a14="http://schemas.microsoft.com/office/drawing/2010/main">
                <a:solidFill>
                  <a:srgbClr val="FFFFFF"/>
                </a:solidFill>
              </a14:hiddenFill>
            </a:ext>
          </a:extLst>
        </p:spPr>
      </p:pic>
      <p:sp>
        <p:nvSpPr>
          <p:cNvPr id="2" name="Titel 1"/>
          <p:cNvSpPr>
            <a:spLocks noGrp="1"/>
          </p:cNvSpPr>
          <p:nvPr>
            <p:ph type="title"/>
          </p:nvPr>
        </p:nvSpPr>
        <p:spPr/>
        <p:txBody>
          <a:bodyPr>
            <a:normAutofit fontScale="90000"/>
          </a:bodyPr>
          <a:lstStyle/>
          <a:p>
            <a:r>
              <a:rPr lang="de-DE" dirty="0" smtClean="0"/>
              <a:t>Politik (2/2)</a:t>
            </a:r>
            <a:endParaRPr lang="de-DE" dirty="0"/>
          </a:p>
        </p:txBody>
      </p:sp>
      <p:sp>
        <p:nvSpPr>
          <p:cNvPr id="3" name="Inhaltsplatzhalter 2"/>
          <p:cNvSpPr>
            <a:spLocks noGrp="1"/>
          </p:cNvSpPr>
          <p:nvPr>
            <p:ph idx="1"/>
          </p:nvPr>
        </p:nvSpPr>
        <p:spPr>
          <a:xfrm>
            <a:off x="327545" y="980728"/>
            <a:ext cx="8359255" cy="2520280"/>
          </a:xfrm>
        </p:spPr>
        <p:txBody>
          <a:bodyPr>
            <a:noAutofit/>
          </a:bodyPr>
          <a:lstStyle/>
          <a:p>
            <a:r>
              <a:rPr lang="de-DE" dirty="0"/>
              <a:t>Wie entscheidet die Politik, für was Geld zur Verfügung steht</a:t>
            </a:r>
            <a:r>
              <a:rPr lang="de-DE" dirty="0" smtClean="0"/>
              <a:t>?</a:t>
            </a:r>
            <a:endParaRPr lang="de-DE" dirty="0"/>
          </a:p>
          <a:p>
            <a:pPr lvl="1"/>
            <a:r>
              <a:rPr lang="de-DE" dirty="0"/>
              <a:t>70 Milliarden € für </a:t>
            </a:r>
            <a:r>
              <a:rPr lang="de-DE" dirty="0" smtClean="0"/>
              <a:t>das EU </a:t>
            </a:r>
            <a:r>
              <a:rPr lang="de-DE" dirty="0"/>
              <a:t>Förderprogramm „</a:t>
            </a:r>
            <a:r>
              <a:rPr lang="de-DE" dirty="0" err="1" smtClean="0"/>
              <a:t>Horizon</a:t>
            </a:r>
            <a:r>
              <a:rPr lang="de-DE" dirty="0" smtClean="0"/>
              <a:t> 2020“ </a:t>
            </a:r>
            <a:r>
              <a:rPr lang="de-DE" sz="1800" dirty="0" smtClean="0"/>
              <a:t>[BEWI3]</a:t>
            </a:r>
            <a:endParaRPr lang="de-DE" sz="1800" dirty="0"/>
          </a:p>
          <a:p>
            <a:pPr lvl="1"/>
            <a:r>
              <a:rPr lang="de-DE" dirty="0"/>
              <a:t>Zielsetzung</a:t>
            </a:r>
          </a:p>
        </p:txBody>
      </p:sp>
      <p:cxnSp>
        <p:nvCxnSpPr>
          <p:cNvPr id="4" name="Gerade Verbindung 3"/>
          <p:cNvCxnSpPr/>
          <p:nvPr/>
        </p:nvCxnSpPr>
        <p:spPr>
          <a:xfrm>
            <a:off x="327545" y="3717032"/>
            <a:ext cx="834690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Rechteck 4"/>
          <p:cNvSpPr/>
          <p:nvPr/>
        </p:nvSpPr>
        <p:spPr>
          <a:xfrm>
            <a:off x="327545" y="4005065"/>
            <a:ext cx="8346901" cy="2082650"/>
          </a:xfrm>
          <a:prstGeom prst="rect">
            <a:avLst/>
          </a:prstGeom>
          <a:noFill/>
          <a:ln>
            <a:solidFill>
              <a:schemeClr val="accent1">
                <a:lumMod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de-DE"/>
          </a:p>
        </p:txBody>
      </p:sp>
      <p:sp>
        <p:nvSpPr>
          <p:cNvPr id="8" name="Rechteck 7"/>
          <p:cNvSpPr/>
          <p:nvPr/>
        </p:nvSpPr>
        <p:spPr>
          <a:xfrm>
            <a:off x="7590495" y="5718383"/>
            <a:ext cx="1067921" cy="369332"/>
          </a:xfrm>
          <a:prstGeom prst="rect">
            <a:avLst/>
          </a:prstGeom>
        </p:spPr>
        <p:txBody>
          <a:bodyPr wrap="none">
            <a:spAutoFit/>
          </a:bodyPr>
          <a:lstStyle/>
          <a:p>
            <a:r>
              <a:rPr lang="de-DE" dirty="0" smtClean="0">
                <a:solidFill>
                  <a:schemeClr val="bg1"/>
                </a:solidFill>
              </a:rPr>
              <a:t>[BEWIB3]</a:t>
            </a:r>
            <a:endParaRPr lang="de-DE" dirty="0">
              <a:solidFill>
                <a:schemeClr val="bg1"/>
              </a:solidFill>
            </a:endParaRPr>
          </a:p>
        </p:txBody>
      </p:sp>
    </p:spTree>
    <p:extLst>
      <p:ext uri="{BB962C8B-B14F-4D97-AF65-F5344CB8AC3E}">
        <p14:creationId xmlns:p14="http://schemas.microsoft.com/office/powerpoint/2010/main" val="394221168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DE" dirty="0" smtClean="0"/>
              <a:t>Gesellschaft (1/2)</a:t>
            </a:r>
            <a:endParaRPr lang="de-DE" dirty="0"/>
          </a:p>
        </p:txBody>
      </p:sp>
      <p:sp>
        <p:nvSpPr>
          <p:cNvPr id="3" name="Inhaltsplatzhalter 2"/>
          <p:cNvSpPr>
            <a:spLocks noGrp="1"/>
          </p:cNvSpPr>
          <p:nvPr>
            <p:ph idx="1"/>
          </p:nvPr>
        </p:nvSpPr>
        <p:spPr>
          <a:xfrm>
            <a:off x="327545" y="980728"/>
            <a:ext cx="8359255" cy="4752528"/>
          </a:xfrm>
        </p:spPr>
        <p:txBody>
          <a:bodyPr anchor="ctr">
            <a:noAutofit/>
          </a:bodyPr>
          <a:lstStyle/>
          <a:p>
            <a:r>
              <a:rPr lang="de-DE" dirty="0"/>
              <a:t>Wie beeinflusst die Wissenschaft die Gesellschaft?</a:t>
            </a:r>
          </a:p>
        </p:txBody>
      </p:sp>
      <p:sp>
        <p:nvSpPr>
          <p:cNvPr id="4" name="Rechteck 3"/>
          <p:cNvSpPr/>
          <p:nvPr/>
        </p:nvSpPr>
        <p:spPr>
          <a:xfrm>
            <a:off x="7164288" y="3399284"/>
            <a:ext cx="1745819" cy="2646878"/>
          </a:xfrm>
          <a:prstGeom prst="rect">
            <a:avLst/>
          </a:prstGeom>
        </p:spPr>
        <p:txBody>
          <a:bodyPr wrap="square">
            <a:spAutoFit/>
          </a:bodyPr>
          <a:lstStyle/>
          <a:p>
            <a:r>
              <a:rPr lang="de-DE" sz="16600" dirty="0">
                <a:latin typeface="Arial Unicode MS" pitchFamily="34" charset="-128"/>
                <a:ea typeface="Arial Unicode MS" pitchFamily="34" charset="-128"/>
                <a:cs typeface="Arial Unicode MS" pitchFamily="34" charset="-128"/>
              </a:rPr>
              <a:t>?</a:t>
            </a:r>
          </a:p>
        </p:txBody>
      </p:sp>
    </p:spTree>
    <p:extLst>
      <p:ext uri="{BB962C8B-B14F-4D97-AF65-F5344CB8AC3E}">
        <p14:creationId xmlns:p14="http://schemas.microsoft.com/office/powerpoint/2010/main" val="163172117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http://kinderbloghamburg.files.wordpress.com/2009/11/spritze-sxc.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7812"/>
          <a:stretch/>
        </p:blipFill>
        <p:spPr bwMode="auto">
          <a:xfrm>
            <a:off x="132904" y="103933"/>
            <a:ext cx="8884096" cy="6144468"/>
          </a:xfrm>
          <a:prstGeom prst="rect">
            <a:avLst/>
          </a:prstGeom>
          <a:noFill/>
          <a:ln>
            <a:solidFill>
              <a:schemeClr val="accent1">
                <a:lumMod val="50000"/>
              </a:schemeClr>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0358631"/>
      </p:ext>
    </p:extLst>
  </p:cSld>
  <p:clrMapOvr>
    <a:masterClrMapping/>
  </p:clrMapOvr>
  <mc:AlternateContent xmlns:mc="http://schemas.openxmlformats.org/markup-compatibility/2006" xmlns:p14="http://schemas.microsoft.com/office/powerpoint/2010/main">
    <mc:Choice Requires="p14">
      <p:transition spd="med" p14:dur="700" advTm="5000">
        <p:fade/>
      </p:transition>
    </mc:Choice>
    <mc:Fallback xmlns="">
      <p:transition spd="med" advTm="5000">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hteck 6"/>
          <p:cNvSpPr/>
          <p:nvPr/>
        </p:nvSpPr>
        <p:spPr>
          <a:xfrm>
            <a:off x="327546" y="980727"/>
            <a:ext cx="2876302" cy="5106988"/>
          </a:xfrm>
          <a:prstGeom prst="rect">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a:p>
        </p:txBody>
      </p:sp>
      <p:pic>
        <p:nvPicPr>
          <p:cNvPr id="3074" name="Picture 2" descr="C:\Users\daj.BREMEN\Dropbox\Sonstiges\Arbeit\Uni\Projektmanagement und Wissenschaftskultur\Referat\Texte Elena\Steve-Jobs-iPhone.jpg"/>
          <p:cNvPicPr>
            <a:picLocks noChangeAspect="1" noChangeArrowheads="1"/>
          </p:cNvPicPr>
          <p:nvPr/>
        </p:nvPicPr>
        <p:blipFill rotWithShape="1">
          <a:blip r:embed="rId3">
            <a:extLst>
              <a:ext uri="{28A0092B-C50C-407E-A947-70E740481C1C}">
                <a14:useLocalDpi xmlns:a14="http://schemas.microsoft.com/office/drawing/2010/main" val="0"/>
              </a:ext>
            </a:extLst>
          </a:blip>
          <a:srcRect l="12421" r="12601"/>
          <a:stretch/>
        </p:blipFill>
        <p:spPr bwMode="auto">
          <a:xfrm>
            <a:off x="324098" y="980727"/>
            <a:ext cx="2876303" cy="5106988"/>
          </a:xfrm>
          <a:prstGeom prst="rect">
            <a:avLst/>
          </a:prstGeom>
          <a:noFill/>
          <a:extLst>
            <a:ext uri="{909E8E84-426E-40DD-AFC4-6F175D3DCCD1}">
              <a14:hiddenFill xmlns:a14="http://schemas.microsoft.com/office/drawing/2010/main">
                <a:solidFill>
                  <a:srgbClr val="FFFFFF"/>
                </a:solidFill>
              </a14:hiddenFill>
            </a:ext>
          </a:extLst>
        </p:spPr>
      </p:pic>
      <p:sp>
        <p:nvSpPr>
          <p:cNvPr id="2" name="Titel 1"/>
          <p:cNvSpPr>
            <a:spLocks noGrp="1"/>
          </p:cNvSpPr>
          <p:nvPr>
            <p:ph type="title"/>
          </p:nvPr>
        </p:nvSpPr>
        <p:spPr/>
        <p:txBody>
          <a:bodyPr>
            <a:normAutofit fontScale="90000"/>
          </a:bodyPr>
          <a:lstStyle/>
          <a:p>
            <a:r>
              <a:rPr lang="de-DE" dirty="0" smtClean="0"/>
              <a:t>Gesellschaft (2/2)</a:t>
            </a:r>
            <a:endParaRPr lang="de-DE" dirty="0"/>
          </a:p>
        </p:txBody>
      </p:sp>
      <p:sp>
        <p:nvSpPr>
          <p:cNvPr id="4" name="Inhaltsplatzhalter 2"/>
          <p:cNvSpPr>
            <a:spLocks noGrp="1"/>
          </p:cNvSpPr>
          <p:nvPr>
            <p:ph idx="1"/>
          </p:nvPr>
        </p:nvSpPr>
        <p:spPr/>
        <p:txBody>
          <a:bodyPr>
            <a:normAutofit fontScale="92500"/>
          </a:bodyPr>
          <a:lstStyle/>
          <a:p>
            <a:r>
              <a:rPr lang="de-DE" dirty="0"/>
              <a:t>Die Wissenschaft beeinflusst die Gesellschaft</a:t>
            </a:r>
          </a:p>
          <a:p>
            <a:pPr lvl="1"/>
            <a:r>
              <a:rPr lang="de-DE" dirty="0"/>
              <a:t>Neue Technologien, </a:t>
            </a:r>
            <a:r>
              <a:rPr lang="de-DE" dirty="0" smtClean="0"/>
              <a:t>…</a:t>
            </a:r>
            <a:endParaRPr lang="de-DE" dirty="0"/>
          </a:p>
          <a:p>
            <a:r>
              <a:rPr lang="de-DE" dirty="0"/>
              <a:t>Die Gesellschaft beeinflusst die Wissenschaft</a:t>
            </a:r>
          </a:p>
          <a:p>
            <a:pPr lvl="1"/>
            <a:r>
              <a:rPr lang="de-DE" dirty="0"/>
              <a:t>Einfluss auf die Politik</a:t>
            </a:r>
          </a:p>
          <a:p>
            <a:pPr lvl="1"/>
            <a:r>
              <a:rPr lang="de-DE" dirty="0"/>
              <a:t>Nachfrage</a:t>
            </a:r>
          </a:p>
          <a:p>
            <a:pPr lvl="1"/>
            <a:r>
              <a:rPr lang="de-DE" dirty="0"/>
              <a:t>Zeitliche Beeinflussung</a:t>
            </a:r>
          </a:p>
          <a:p>
            <a:pPr lvl="1"/>
            <a:r>
              <a:rPr lang="de-DE" dirty="0"/>
              <a:t>Nicht staatliche </a:t>
            </a:r>
            <a:r>
              <a:rPr lang="de-DE" dirty="0" smtClean="0"/>
              <a:t>Gelder</a:t>
            </a:r>
            <a:endParaRPr lang="de-DE" dirty="0"/>
          </a:p>
        </p:txBody>
      </p:sp>
      <p:sp>
        <p:nvSpPr>
          <p:cNvPr id="9" name="Rechteck 8"/>
          <p:cNvSpPr/>
          <p:nvPr/>
        </p:nvSpPr>
        <p:spPr>
          <a:xfrm>
            <a:off x="324099" y="980727"/>
            <a:ext cx="2876302" cy="5106988"/>
          </a:xfrm>
          <a:prstGeom prst="rect">
            <a:avLst/>
          </a:prstGeom>
          <a:noFill/>
          <a:ln>
            <a:solidFill>
              <a:schemeClr val="tx2">
                <a:lumMod val="7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a:p>
        </p:txBody>
      </p:sp>
      <p:sp>
        <p:nvSpPr>
          <p:cNvPr id="8" name="Rechteck 7"/>
          <p:cNvSpPr/>
          <p:nvPr/>
        </p:nvSpPr>
        <p:spPr>
          <a:xfrm>
            <a:off x="2132480" y="5697703"/>
            <a:ext cx="1067921" cy="369332"/>
          </a:xfrm>
          <a:prstGeom prst="rect">
            <a:avLst/>
          </a:prstGeom>
        </p:spPr>
        <p:txBody>
          <a:bodyPr wrap="none">
            <a:spAutoFit/>
          </a:bodyPr>
          <a:lstStyle/>
          <a:p>
            <a:r>
              <a:rPr lang="de-DE" dirty="0" smtClean="0">
                <a:solidFill>
                  <a:schemeClr val="bg1"/>
                </a:solidFill>
              </a:rPr>
              <a:t>[BEWIB4]</a:t>
            </a:r>
            <a:endParaRPr lang="de-DE" dirty="0">
              <a:solidFill>
                <a:schemeClr val="bg1"/>
              </a:solidFill>
            </a:endParaRPr>
          </a:p>
        </p:txBody>
      </p:sp>
    </p:spTree>
    <p:extLst>
      <p:ext uri="{BB962C8B-B14F-4D97-AF65-F5344CB8AC3E}">
        <p14:creationId xmlns:p14="http://schemas.microsoft.com/office/powerpoint/2010/main" val="349840299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323528" y="188640"/>
            <a:ext cx="8363272" cy="580926"/>
          </a:xfrm>
        </p:spPr>
        <p:txBody>
          <a:bodyPr>
            <a:normAutofit fontScale="90000"/>
          </a:bodyPr>
          <a:lstStyle/>
          <a:p>
            <a:pPr lvl="0"/>
            <a:r>
              <a:rPr lang="de-DE" dirty="0" smtClean="0"/>
              <a:t>Gliederung</a:t>
            </a:r>
            <a:endParaRPr lang="de-DE" dirty="0"/>
          </a:p>
        </p:txBody>
      </p:sp>
      <p:sp>
        <p:nvSpPr>
          <p:cNvPr id="3" name="Inhaltsplatzhalter 2"/>
          <p:cNvSpPr>
            <a:spLocks noGrp="1"/>
          </p:cNvSpPr>
          <p:nvPr>
            <p:ph idx="1"/>
          </p:nvPr>
        </p:nvSpPr>
        <p:spPr/>
        <p:txBody>
          <a:bodyPr>
            <a:normAutofit lnSpcReduction="10000"/>
          </a:bodyPr>
          <a:lstStyle/>
          <a:p>
            <a:r>
              <a:rPr lang="de-DE" dirty="0">
                <a:solidFill>
                  <a:schemeClr val="bg1">
                    <a:lumMod val="65000"/>
                  </a:schemeClr>
                </a:solidFill>
              </a:rPr>
              <a:t>Moral und </a:t>
            </a:r>
            <a:r>
              <a:rPr lang="de-DE" dirty="0" smtClean="0">
                <a:solidFill>
                  <a:schemeClr val="bg1">
                    <a:lumMod val="65000"/>
                  </a:schemeClr>
                </a:solidFill>
              </a:rPr>
              <a:t>Ethik </a:t>
            </a:r>
            <a:br>
              <a:rPr lang="de-DE" dirty="0" smtClean="0">
                <a:solidFill>
                  <a:schemeClr val="bg1">
                    <a:lumMod val="65000"/>
                  </a:schemeClr>
                </a:solidFill>
              </a:rPr>
            </a:br>
            <a:r>
              <a:rPr lang="de-DE" sz="2000" dirty="0" smtClean="0">
                <a:solidFill>
                  <a:schemeClr val="bg1">
                    <a:lumMod val="65000"/>
                  </a:schemeClr>
                </a:solidFill>
              </a:rPr>
              <a:t>von </a:t>
            </a:r>
            <a:r>
              <a:rPr lang="de-DE" sz="2000" dirty="0" err="1">
                <a:solidFill>
                  <a:schemeClr val="bg1">
                    <a:lumMod val="65000"/>
                  </a:schemeClr>
                </a:solidFill>
              </a:rPr>
              <a:t>Glaucia</a:t>
            </a:r>
            <a:r>
              <a:rPr lang="de-DE" sz="2000" dirty="0">
                <a:solidFill>
                  <a:schemeClr val="bg1">
                    <a:lumMod val="65000"/>
                  </a:schemeClr>
                </a:solidFill>
              </a:rPr>
              <a:t> </a:t>
            </a:r>
            <a:r>
              <a:rPr lang="de-DE" sz="2000" dirty="0" err="1">
                <a:solidFill>
                  <a:schemeClr val="bg1">
                    <a:lumMod val="65000"/>
                  </a:schemeClr>
                </a:solidFill>
              </a:rPr>
              <a:t>Cancino</a:t>
            </a:r>
            <a:endParaRPr lang="de-DE" sz="2800" dirty="0" smtClean="0">
              <a:solidFill>
                <a:schemeClr val="bg1">
                  <a:lumMod val="65000"/>
                </a:schemeClr>
              </a:solidFill>
            </a:endParaRPr>
          </a:p>
          <a:p>
            <a:r>
              <a:rPr lang="de-DE" dirty="0" smtClean="0">
                <a:solidFill>
                  <a:schemeClr val="bg1">
                    <a:lumMod val="65000"/>
                  </a:schemeClr>
                </a:solidFill>
              </a:rPr>
              <a:t>Beeinflussung </a:t>
            </a:r>
            <a:r>
              <a:rPr lang="de-DE" dirty="0">
                <a:solidFill>
                  <a:schemeClr val="bg1">
                    <a:lumMod val="65000"/>
                  </a:schemeClr>
                </a:solidFill>
              </a:rPr>
              <a:t>der </a:t>
            </a:r>
            <a:r>
              <a:rPr lang="de-DE" dirty="0" smtClean="0">
                <a:solidFill>
                  <a:schemeClr val="bg1">
                    <a:lumMod val="65000"/>
                  </a:schemeClr>
                </a:solidFill>
              </a:rPr>
              <a:t>Wissenschaft </a:t>
            </a:r>
            <a:br>
              <a:rPr lang="de-DE" dirty="0" smtClean="0">
                <a:solidFill>
                  <a:schemeClr val="bg1">
                    <a:lumMod val="65000"/>
                  </a:schemeClr>
                </a:solidFill>
              </a:rPr>
            </a:br>
            <a:r>
              <a:rPr lang="de-DE" sz="2000" dirty="0" smtClean="0">
                <a:solidFill>
                  <a:schemeClr val="bg1">
                    <a:lumMod val="65000"/>
                  </a:schemeClr>
                </a:solidFill>
              </a:rPr>
              <a:t>von </a:t>
            </a:r>
            <a:r>
              <a:rPr lang="de-DE" sz="2000" dirty="0">
                <a:solidFill>
                  <a:schemeClr val="bg1">
                    <a:lumMod val="65000"/>
                  </a:schemeClr>
                </a:solidFill>
              </a:rPr>
              <a:t>Elena </a:t>
            </a:r>
            <a:r>
              <a:rPr lang="de-DE" sz="2000" dirty="0" smtClean="0">
                <a:solidFill>
                  <a:schemeClr val="bg1">
                    <a:lumMod val="65000"/>
                  </a:schemeClr>
                </a:solidFill>
              </a:rPr>
              <a:t>Maier</a:t>
            </a:r>
            <a:endParaRPr lang="de-DE" dirty="0">
              <a:solidFill>
                <a:schemeClr val="bg1">
                  <a:lumMod val="65000"/>
                </a:schemeClr>
              </a:solidFill>
            </a:endParaRPr>
          </a:p>
          <a:p>
            <a:r>
              <a:rPr lang="de-DE" dirty="0"/>
              <a:t>Gesetzlicher </a:t>
            </a:r>
            <a:r>
              <a:rPr lang="de-DE" dirty="0" smtClean="0"/>
              <a:t>Rahmen </a:t>
            </a:r>
            <a:br>
              <a:rPr lang="de-DE" dirty="0" smtClean="0"/>
            </a:br>
            <a:r>
              <a:rPr lang="de-DE" sz="2000" dirty="0" smtClean="0"/>
              <a:t>von Dana </a:t>
            </a:r>
            <a:r>
              <a:rPr lang="de-DE" sz="2000" dirty="0" err="1" smtClean="0"/>
              <a:t>Jenett</a:t>
            </a:r>
            <a:endParaRPr lang="de-DE" sz="2000" dirty="0"/>
          </a:p>
          <a:p>
            <a:r>
              <a:rPr lang="de-DE" dirty="0"/>
              <a:t>Selbsteinschränkung der </a:t>
            </a:r>
            <a:r>
              <a:rPr lang="de-DE" dirty="0" smtClean="0"/>
              <a:t>Universitäten </a:t>
            </a:r>
            <a:br>
              <a:rPr lang="de-DE" dirty="0" smtClean="0"/>
            </a:br>
            <a:r>
              <a:rPr lang="de-DE" sz="2000" dirty="0" smtClean="0"/>
              <a:t>von Nico Lehmann</a:t>
            </a:r>
            <a:endParaRPr lang="de-DE" sz="2000" dirty="0"/>
          </a:p>
          <a:p>
            <a:r>
              <a:rPr lang="de-DE" dirty="0"/>
              <a:t>Finanzierung in der </a:t>
            </a:r>
            <a:r>
              <a:rPr lang="de-DE" dirty="0" smtClean="0"/>
              <a:t>Hochschulforschung </a:t>
            </a:r>
            <a:br>
              <a:rPr lang="de-DE" dirty="0" smtClean="0"/>
            </a:br>
            <a:r>
              <a:rPr lang="de-DE" sz="2000" dirty="0" smtClean="0"/>
              <a:t>von </a:t>
            </a:r>
            <a:r>
              <a:rPr lang="de-DE" sz="2000" dirty="0"/>
              <a:t>Brian </a:t>
            </a:r>
            <a:r>
              <a:rPr lang="de-DE" sz="2000" dirty="0" err="1"/>
              <a:t>Tietzen</a:t>
            </a:r>
            <a:r>
              <a:rPr lang="de-DE" sz="2000" dirty="0"/>
              <a:t> </a:t>
            </a:r>
            <a:r>
              <a:rPr lang="de-DE" sz="2000" dirty="0" smtClean="0"/>
              <a:t> </a:t>
            </a:r>
            <a:endParaRPr lang="de-DE" sz="2000" dirty="0"/>
          </a:p>
          <a:p>
            <a:r>
              <a:rPr lang="de-DE" dirty="0"/>
              <a:t>Gesellschaften für </a:t>
            </a:r>
            <a:r>
              <a:rPr lang="de-DE" dirty="0" smtClean="0"/>
              <a:t>Verantwortung </a:t>
            </a:r>
            <a:br>
              <a:rPr lang="de-DE" dirty="0" smtClean="0"/>
            </a:br>
            <a:r>
              <a:rPr lang="de-DE" sz="2000" dirty="0" smtClean="0"/>
              <a:t>von </a:t>
            </a:r>
            <a:r>
              <a:rPr lang="de-DE" sz="2000" dirty="0"/>
              <a:t>Kristina </a:t>
            </a:r>
            <a:r>
              <a:rPr lang="de-DE" sz="2000" dirty="0" err="1"/>
              <a:t>Tschupin</a:t>
            </a:r>
            <a:endParaRPr lang="de-DE" sz="2000" dirty="0"/>
          </a:p>
          <a:p>
            <a:endParaRPr lang="de-DE" dirty="0"/>
          </a:p>
        </p:txBody>
      </p:sp>
    </p:spTree>
    <p:extLst>
      <p:ext uri="{BB962C8B-B14F-4D97-AF65-F5344CB8AC3E}">
        <p14:creationId xmlns:p14="http://schemas.microsoft.com/office/powerpoint/2010/main" val="243399956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sp>
        <p:nvSpPr>
          <p:cNvPr id="7" name="Rechteck 6"/>
          <p:cNvSpPr/>
          <p:nvPr/>
        </p:nvSpPr>
        <p:spPr>
          <a:xfrm>
            <a:off x="327546" y="980727"/>
            <a:ext cx="2876302" cy="5106988"/>
          </a:xfrm>
          <a:prstGeom prst="rect">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a:p>
        </p:txBody>
      </p:sp>
      <p:pic>
        <p:nvPicPr>
          <p:cNvPr id="1028" name="Picture 4" descr="http://www.loewensolar.de/_img/1/pic_16.jpg"/>
          <p:cNvPicPr>
            <a:picLocks noChangeAspect="1" noChangeArrowheads="1"/>
          </p:cNvPicPr>
          <p:nvPr/>
        </p:nvPicPr>
        <p:blipFill rotWithShape="1">
          <a:blip r:embed="rId4">
            <a:extLst>
              <a:ext uri="{28A0092B-C50C-407E-A947-70E740481C1C}">
                <a14:useLocalDpi xmlns:a14="http://schemas.microsoft.com/office/drawing/2010/main" val="0"/>
              </a:ext>
            </a:extLst>
          </a:blip>
          <a:srcRect l="1" r="120"/>
          <a:stretch/>
        </p:blipFill>
        <p:spPr bwMode="auto">
          <a:xfrm>
            <a:off x="324099" y="2457896"/>
            <a:ext cx="2854053" cy="2152650"/>
          </a:xfrm>
          <a:prstGeom prst="rect">
            <a:avLst/>
          </a:prstGeom>
          <a:noFill/>
          <a:extLst>
            <a:ext uri="{909E8E84-426E-40DD-AFC4-6F175D3DCCD1}">
              <a14:hiddenFill xmlns:a14="http://schemas.microsoft.com/office/drawing/2010/main">
                <a:solidFill>
                  <a:srgbClr val="FFFFFF"/>
                </a:solidFill>
              </a14:hiddenFill>
            </a:ext>
          </a:extLst>
        </p:spPr>
      </p:pic>
      <p:sp>
        <p:nvSpPr>
          <p:cNvPr id="2" name="Titel 1"/>
          <p:cNvSpPr>
            <a:spLocks noGrp="1"/>
          </p:cNvSpPr>
          <p:nvPr>
            <p:ph type="title"/>
          </p:nvPr>
        </p:nvSpPr>
        <p:spPr/>
        <p:txBody>
          <a:bodyPr>
            <a:noAutofit/>
          </a:bodyPr>
          <a:lstStyle/>
          <a:p>
            <a:r>
              <a:rPr lang="de-DE" sz="2400" dirty="0"/>
              <a:t>Warum sollte Staat die Wissenschaft schützen und fördern?</a:t>
            </a:r>
          </a:p>
        </p:txBody>
      </p:sp>
      <p:sp>
        <p:nvSpPr>
          <p:cNvPr id="4" name="Inhaltsplatzhalter 2"/>
          <p:cNvSpPr>
            <a:spLocks noGrp="1"/>
          </p:cNvSpPr>
          <p:nvPr>
            <p:ph idx="1"/>
          </p:nvPr>
        </p:nvSpPr>
        <p:spPr/>
        <p:txBody>
          <a:bodyPr>
            <a:normAutofit/>
          </a:bodyPr>
          <a:lstStyle/>
          <a:p>
            <a:r>
              <a:rPr lang="de-DE" sz="2800" dirty="0"/>
              <a:t>Entscheidungen werden durch Wissenschaft </a:t>
            </a:r>
            <a:r>
              <a:rPr lang="de-DE" sz="2800" dirty="0" smtClean="0"/>
              <a:t>fundiert</a:t>
            </a:r>
            <a:endParaRPr lang="de-DE" sz="1200" dirty="0" smtClean="0"/>
          </a:p>
          <a:p>
            <a:pPr lvl="1"/>
            <a:r>
              <a:rPr lang="de-DE" sz="2400" dirty="0" smtClean="0"/>
              <a:t>Legislative</a:t>
            </a:r>
          </a:p>
          <a:p>
            <a:pPr lvl="2"/>
            <a:r>
              <a:rPr lang="de-DE" sz="2000" dirty="0" smtClean="0"/>
              <a:t>Rauchverbot</a:t>
            </a:r>
          </a:p>
          <a:p>
            <a:pPr lvl="1"/>
            <a:r>
              <a:rPr lang="de-DE" sz="2400" dirty="0" smtClean="0"/>
              <a:t>Exekutive</a:t>
            </a:r>
          </a:p>
          <a:p>
            <a:pPr lvl="2"/>
            <a:r>
              <a:rPr lang="de-DE" sz="2000" dirty="0" smtClean="0"/>
              <a:t>Zulassung von Arzneimitteln</a:t>
            </a:r>
          </a:p>
          <a:p>
            <a:pPr lvl="1"/>
            <a:r>
              <a:rPr lang="de-DE" sz="2400" dirty="0" smtClean="0"/>
              <a:t>Judikative</a:t>
            </a:r>
          </a:p>
          <a:p>
            <a:pPr lvl="2"/>
            <a:r>
              <a:rPr lang="de-DE" sz="2000" dirty="0" smtClean="0"/>
              <a:t>Sachverständigenurteile</a:t>
            </a:r>
          </a:p>
          <a:p>
            <a:r>
              <a:rPr lang="de-DE" sz="2800" dirty="0" smtClean="0"/>
              <a:t>Wirtschaftlich</a:t>
            </a:r>
            <a:r>
              <a:rPr lang="de-DE" sz="2800" dirty="0"/>
              <a:t>, technologisch und sozialen </a:t>
            </a:r>
            <a:r>
              <a:rPr lang="de-DE" sz="2800" dirty="0" smtClean="0"/>
              <a:t>Fortschritt</a:t>
            </a:r>
          </a:p>
          <a:p>
            <a:endParaRPr lang="de-DE" sz="2800" dirty="0" smtClean="0"/>
          </a:p>
          <a:p>
            <a:endParaRPr lang="de-DE" sz="2800" dirty="0" smtClean="0"/>
          </a:p>
        </p:txBody>
      </p:sp>
      <p:sp>
        <p:nvSpPr>
          <p:cNvPr id="9" name="Rechteck 8"/>
          <p:cNvSpPr/>
          <p:nvPr/>
        </p:nvSpPr>
        <p:spPr>
          <a:xfrm>
            <a:off x="324099" y="980727"/>
            <a:ext cx="2876302" cy="5106988"/>
          </a:xfrm>
          <a:prstGeom prst="rect">
            <a:avLst/>
          </a:prstGeom>
          <a:noFill/>
          <a:ln>
            <a:solidFill>
              <a:schemeClr val="tx2">
                <a:lumMod val="7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a:p>
        </p:txBody>
      </p:sp>
      <p:sp>
        <p:nvSpPr>
          <p:cNvPr id="8" name="Rechteck 7"/>
          <p:cNvSpPr/>
          <p:nvPr/>
        </p:nvSpPr>
        <p:spPr>
          <a:xfrm>
            <a:off x="2119897" y="5718383"/>
            <a:ext cx="1083951" cy="369332"/>
          </a:xfrm>
          <a:prstGeom prst="rect">
            <a:avLst/>
          </a:prstGeom>
        </p:spPr>
        <p:txBody>
          <a:bodyPr wrap="none">
            <a:spAutoFit/>
          </a:bodyPr>
          <a:lstStyle/>
          <a:p>
            <a:r>
              <a:rPr lang="de-DE" dirty="0"/>
              <a:t>[</a:t>
            </a:r>
            <a:r>
              <a:rPr lang="de-DE" dirty="0" smtClean="0"/>
              <a:t>GERAB1]</a:t>
            </a:r>
            <a:endParaRPr lang="de-DE" dirty="0"/>
          </a:p>
        </p:txBody>
      </p:sp>
    </p:spTree>
    <p:extLst>
      <p:ext uri="{BB962C8B-B14F-4D97-AF65-F5344CB8AC3E}">
        <p14:creationId xmlns:p14="http://schemas.microsoft.com/office/powerpoint/2010/main" val="296984059"/>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hteck 6"/>
          <p:cNvSpPr/>
          <p:nvPr/>
        </p:nvSpPr>
        <p:spPr>
          <a:xfrm>
            <a:off x="327546" y="980727"/>
            <a:ext cx="2876302" cy="5106988"/>
          </a:xfrm>
          <a:prstGeom prst="rect">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a:p>
        </p:txBody>
      </p:sp>
      <p:sp>
        <p:nvSpPr>
          <p:cNvPr id="2" name="Titel 1"/>
          <p:cNvSpPr>
            <a:spLocks noGrp="1"/>
          </p:cNvSpPr>
          <p:nvPr>
            <p:ph type="title"/>
          </p:nvPr>
        </p:nvSpPr>
        <p:spPr/>
        <p:txBody>
          <a:bodyPr>
            <a:noAutofit/>
          </a:bodyPr>
          <a:lstStyle/>
          <a:p>
            <a:r>
              <a:rPr lang="de-DE" sz="3600" dirty="0"/>
              <a:t>Wofür benötigt Wissenschaft den Staat?</a:t>
            </a:r>
          </a:p>
        </p:txBody>
      </p:sp>
      <p:sp>
        <p:nvSpPr>
          <p:cNvPr id="4" name="Inhaltsplatzhalter 2"/>
          <p:cNvSpPr>
            <a:spLocks noGrp="1"/>
          </p:cNvSpPr>
          <p:nvPr>
            <p:ph idx="1"/>
          </p:nvPr>
        </p:nvSpPr>
        <p:spPr/>
        <p:txBody>
          <a:bodyPr>
            <a:normAutofit/>
          </a:bodyPr>
          <a:lstStyle/>
          <a:p>
            <a:r>
              <a:rPr lang="de-DE" sz="2800" dirty="0"/>
              <a:t>Staat schafft </a:t>
            </a:r>
            <a:r>
              <a:rPr lang="de-DE" sz="2800" dirty="0" smtClean="0"/>
              <a:t>Rahmenbedingungen</a:t>
            </a:r>
            <a:endParaRPr lang="de-DE" sz="1200" dirty="0"/>
          </a:p>
          <a:p>
            <a:pPr lvl="1"/>
            <a:r>
              <a:rPr lang="de-DE" sz="2400" dirty="0" smtClean="0"/>
              <a:t>Rechtsordnung</a:t>
            </a:r>
          </a:p>
          <a:p>
            <a:pPr lvl="1"/>
            <a:r>
              <a:rPr lang="de-DE" sz="2400" dirty="0" smtClean="0"/>
              <a:t>Finanzierung</a:t>
            </a:r>
          </a:p>
          <a:p>
            <a:endParaRPr lang="de-DE" sz="2800" dirty="0" smtClean="0"/>
          </a:p>
        </p:txBody>
      </p:sp>
      <p:sp>
        <p:nvSpPr>
          <p:cNvPr id="9" name="Rechteck 8"/>
          <p:cNvSpPr/>
          <p:nvPr/>
        </p:nvSpPr>
        <p:spPr>
          <a:xfrm>
            <a:off x="324099" y="980727"/>
            <a:ext cx="2876302" cy="5106988"/>
          </a:xfrm>
          <a:prstGeom prst="rect">
            <a:avLst/>
          </a:prstGeom>
          <a:noFill/>
          <a:ln>
            <a:solidFill>
              <a:schemeClr val="tx2">
                <a:lumMod val="7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a:p>
        </p:txBody>
      </p:sp>
      <p:pic>
        <p:nvPicPr>
          <p:cNvPr id="2050" name="Picture 2" descr="http://d3r6fppmnpquqq.cloudfront.net/e0/ac/i80391392._szw270h3500_.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109" y="2262633"/>
            <a:ext cx="2543175" cy="2543175"/>
          </a:xfrm>
          <a:prstGeom prst="rect">
            <a:avLst/>
          </a:prstGeom>
          <a:noFill/>
          <a:extLst>
            <a:ext uri="{909E8E84-426E-40DD-AFC4-6F175D3DCCD1}">
              <a14:hiddenFill xmlns:a14="http://schemas.microsoft.com/office/drawing/2010/main">
                <a:solidFill>
                  <a:srgbClr val="FFFFFF"/>
                </a:solidFill>
              </a14:hiddenFill>
            </a:ext>
          </a:extLst>
        </p:spPr>
      </p:pic>
      <p:sp>
        <p:nvSpPr>
          <p:cNvPr id="8" name="Rechteck 7"/>
          <p:cNvSpPr/>
          <p:nvPr/>
        </p:nvSpPr>
        <p:spPr>
          <a:xfrm>
            <a:off x="2119897" y="5718383"/>
            <a:ext cx="1083951" cy="369332"/>
          </a:xfrm>
          <a:prstGeom prst="rect">
            <a:avLst/>
          </a:prstGeom>
        </p:spPr>
        <p:txBody>
          <a:bodyPr wrap="none">
            <a:spAutoFit/>
          </a:bodyPr>
          <a:lstStyle/>
          <a:p>
            <a:r>
              <a:rPr lang="de-DE" dirty="0"/>
              <a:t>[</a:t>
            </a:r>
            <a:r>
              <a:rPr lang="de-DE" dirty="0" smtClean="0"/>
              <a:t>GERAB2]</a:t>
            </a:r>
            <a:endParaRPr lang="de-DE" dirty="0"/>
          </a:p>
        </p:txBody>
      </p:sp>
    </p:spTree>
    <p:extLst>
      <p:ext uri="{BB962C8B-B14F-4D97-AF65-F5344CB8AC3E}">
        <p14:creationId xmlns:p14="http://schemas.microsoft.com/office/powerpoint/2010/main" val="206637266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hteck 6"/>
          <p:cNvSpPr/>
          <p:nvPr/>
        </p:nvSpPr>
        <p:spPr>
          <a:xfrm>
            <a:off x="327546" y="980727"/>
            <a:ext cx="2876302" cy="5106988"/>
          </a:xfrm>
          <a:prstGeom prst="rect">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a:p>
        </p:txBody>
      </p:sp>
      <p:sp>
        <p:nvSpPr>
          <p:cNvPr id="2" name="Titel 1"/>
          <p:cNvSpPr>
            <a:spLocks noGrp="1"/>
          </p:cNvSpPr>
          <p:nvPr>
            <p:ph type="title"/>
          </p:nvPr>
        </p:nvSpPr>
        <p:spPr/>
        <p:txBody>
          <a:bodyPr>
            <a:noAutofit/>
          </a:bodyPr>
          <a:lstStyle/>
          <a:p>
            <a:r>
              <a:rPr lang="de-DE" sz="3600" dirty="0" smtClean="0"/>
              <a:t>Forschungsfreiheit in Deutschland (1/2)</a:t>
            </a:r>
            <a:endParaRPr lang="de-DE" sz="3600" dirty="0"/>
          </a:p>
        </p:txBody>
      </p:sp>
      <p:sp>
        <p:nvSpPr>
          <p:cNvPr id="4" name="Inhaltsplatzhalter 2"/>
          <p:cNvSpPr>
            <a:spLocks noGrp="1"/>
          </p:cNvSpPr>
          <p:nvPr>
            <p:ph idx="1"/>
          </p:nvPr>
        </p:nvSpPr>
        <p:spPr/>
        <p:txBody>
          <a:bodyPr>
            <a:normAutofit/>
          </a:bodyPr>
          <a:lstStyle/>
          <a:p>
            <a:pPr lvl="0"/>
            <a:r>
              <a:rPr lang="de-DE" sz="2800" dirty="0" smtClean="0"/>
              <a:t>Ursprung</a:t>
            </a:r>
          </a:p>
          <a:p>
            <a:pPr lvl="0"/>
            <a:r>
              <a:rPr lang="de-DE" sz="2800" dirty="0" smtClean="0"/>
              <a:t>„</a:t>
            </a:r>
            <a:r>
              <a:rPr lang="de-DE" sz="2800" dirty="0"/>
              <a:t>Kunst und Wissenschaft, Forschung und Lehre sind frei. Die Freiheit der Lehre entbindet nicht von der Treue zur Verfassung.“ [GG Art 5 § 3</a:t>
            </a:r>
            <a:r>
              <a:rPr lang="de-DE" sz="2800" dirty="0" smtClean="0"/>
              <a:t>] </a:t>
            </a:r>
          </a:p>
          <a:p>
            <a:r>
              <a:rPr lang="de-DE" sz="2800" dirty="0"/>
              <a:t>Wissenschaft </a:t>
            </a:r>
            <a:r>
              <a:rPr lang="de-DE" sz="2800" dirty="0" smtClean="0"/>
              <a:t>= </a:t>
            </a:r>
            <a:r>
              <a:rPr lang="de-DE" sz="2800" dirty="0"/>
              <a:t>Forschung und </a:t>
            </a:r>
            <a:r>
              <a:rPr lang="de-DE" sz="2800" dirty="0" smtClean="0"/>
              <a:t>Lehre</a:t>
            </a:r>
          </a:p>
        </p:txBody>
      </p:sp>
      <p:sp>
        <p:nvSpPr>
          <p:cNvPr id="9" name="Rechteck 8"/>
          <p:cNvSpPr/>
          <p:nvPr/>
        </p:nvSpPr>
        <p:spPr>
          <a:xfrm>
            <a:off x="324099" y="980727"/>
            <a:ext cx="2876302" cy="5106988"/>
          </a:xfrm>
          <a:prstGeom prst="rect">
            <a:avLst/>
          </a:prstGeom>
          <a:noFill/>
          <a:ln>
            <a:solidFill>
              <a:schemeClr val="tx2">
                <a:lumMod val="7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a:p>
        </p:txBody>
      </p:sp>
      <p:pic>
        <p:nvPicPr>
          <p:cNvPr id="6" name="Picture 2" descr="http://juist-nachrichten.de/wp-content/uploads/2012/05/grundgesetz1.jpg"/>
          <p:cNvPicPr>
            <a:picLocks noChangeAspect="1" noChangeArrowheads="1"/>
          </p:cNvPicPr>
          <p:nvPr/>
        </p:nvPicPr>
        <p:blipFill rotWithShape="1">
          <a:blip r:embed="rId3">
            <a:extLst>
              <a:ext uri="{28A0092B-C50C-407E-A947-70E740481C1C}">
                <a14:useLocalDpi xmlns:a14="http://schemas.microsoft.com/office/drawing/2010/main" val="0"/>
              </a:ext>
            </a:extLst>
          </a:blip>
          <a:srcRect l="10151" r="11659"/>
          <a:stretch/>
        </p:blipFill>
        <p:spPr bwMode="auto">
          <a:xfrm>
            <a:off x="383532" y="1560913"/>
            <a:ext cx="2757436" cy="3904008"/>
          </a:xfrm>
          <a:prstGeom prst="rect">
            <a:avLst/>
          </a:prstGeom>
          <a:noFill/>
          <a:extLst>
            <a:ext uri="{909E8E84-426E-40DD-AFC4-6F175D3DCCD1}">
              <a14:hiddenFill xmlns:a14="http://schemas.microsoft.com/office/drawing/2010/main">
                <a:solidFill>
                  <a:srgbClr val="FFFFFF"/>
                </a:solidFill>
              </a14:hiddenFill>
            </a:ext>
          </a:extLst>
        </p:spPr>
      </p:pic>
      <p:sp>
        <p:nvSpPr>
          <p:cNvPr id="3" name="Rechteck 2"/>
          <p:cNvSpPr/>
          <p:nvPr/>
        </p:nvSpPr>
        <p:spPr>
          <a:xfrm>
            <a:off x="2119897" y="5718383"/>
            <a:ext cx="1083951" cy="369332"/>
          </a:xfrm>
          <a:prstGeom prst="rect">
            <a:avLst/>
          </a:prstGeom>
        </p:spPr>
        <p:txBody>
          <a:bodyPr wrap="none">
            <a:spAutoFit/>
          </a:bodyPr>
          <a:lstStyle/>
          <a:p>
            <a:r>
              <a:rPr lang="de-DE" dirty="0"/>
              <a:t>[</a:t>
            </a:r>
            <a:r>
              <a:rPr lang="de-DE" dirty="0" smtClean="0"/>
              <a:t>GERAB3]</a:t>
            </a:r>
            <a:endParaRPr lang="de-DE" dirty="0"/>
          </a:p>
        </p:txBody>
      </p:sp>
    </p:spTree>
    <p:extLst>
      <p:ext uri="{BB962C8B-B14F-4D97-AF65-F5344CB8AC3E}">
        <p14:creationId xmlns:p14="http://schemas.microsoft.com/office/powerpoint/2010/main" val="132490543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Autofit/>
          </a:bodyPr>
          <a:lstStyle/>
          <a:p>
            <a:r>
              <a:rPr lang="de-DE" sz="3600" dirty="0" smtClean="0"/>
              <a:t>Forschungsfreiheit in Deutschland (2/2)</a:t>
            </a:r>
            <a:endParaRPr lang="de-DE" sz="3600" dirty="0"/>
          </a:p>
        </p:txBody>
      </p:sp>
      <p:sp>
        <p:nvSpPr>
          <p:cNvPr id="4" name="Inhaltsplatzhalter 2"/>
          <p:cNvSpPr>
            <a:spLocks noGrp="1"/>
          </p:cNvSpPr>
          <p:nvPr>
            <p:ph idx="1"/>
          </p:nvPr>
        </p:nvSpPr>
        <p:spPr/>
        <p:txBody>
          <a:bodyPr>
            <a:normAutofit/>
          </a:bodyPr>
          <a:lstStyle/>
          <a:p>
            <a:pPr lvl="0"/>
            <a:r>
              <a:rPr lang="de-DE" sz="2800" dirty="0"/>
              <a:t>„Kunst und Wissenschaft, Forschung und Lehre sind frei. Die Freiheit der Lehre entbindet nicht von der Treue zur Verfassung.“ [GG Art 5 § 3] </a:t>
            </a:r>
            <a:endParaRPr lang="de-DE" sz="2800" dirty="0" smtClean="0"/>
          </a:p>
          <a:p>
            <a:r>
              <a:rPr lang="de-DE" sz="2800" dirty="0" smtClean="0"/>
              <a:t>Freie Wahl der Forschungsthemen und Methoden</a:t>
            </a:r>
          </a:p>
          <a:p>
            <a:r>
              <a:rPr lang="de-DE" sz="2800" dirty="0" smtClean="0"/>
              <a:t>Einschränkung ausschließlich durch andere Grundrechte</a:t>
            </a:r>
          </a:p>
        </p:txBody>
      </p:sp>
      <p:sp>
        <p:nvSpPr>
          <p:cNvPr id="8" name="Rechteck 7"/>
          <p:cNvSpPr/>
          <p:nvPr/>
        </p:nvSpPr>
        <p:spPr>
          <a:xfrm>
            <a:off x="327546" y="980727"/>
            <a:ext cx="2876302" cy="5106988"/>
          </a:xfrm>
          <a:prstGeom prst="rect">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a:p>
        </p:txBody>
      </p:sp>
      <p:pic>
        <p:nvPicPr>
          <p:cNvPr id="10" name="Grafik 9" descr="http://kneu-instanz.h-e-s.de/documents/12054/2037763/Leserreise+2014+Steger+KIT/6357de53-dd78-4333-84e5-2db33483a05c?version=1.0&amp;t=1384527956816&amp;imagePreview=1"/>
          <p:cNvPicPr/>
          <p:nvPr/>
        </p:nvPicPr>
        <p:blipFill rotWithShape="1">
          <a:blip r:embed="rId3">
            <a:extLst>
              <a:ext uri="{28A0092B-C50C-407E-A947-70E740481C1C}">
                <a14:useLocalDpi xmlns:a14="http://schemas.microsoft.com/office/drawing/2010/main" val="0"/>
              </a:ext>
            </a:extLst>
          </a:blip>
          <a:srcRect l="23743" r="38790"/>
          <a:stretch/>
        </p:blipFill>
        <p:spPr bwMode="auto">
          <a:xfrm>
            <a:off x="324099" y="980727"/>
            <a:ext cx="2876302" cy="5106987"/>
          </a:xfrm>
          <a:prstGeom prst="rect">
            <a:avLst/>
          </a:prstGeom>
          <a:noFill/>
          <a:ln>
            <a:noFill/>
          </a:ln>
        </p:spPr>
      </p:pic>
      <p:sp>
        <p:nvSpPr>
          <p:cNvPr id="11" name="Rechteck 10"/>
          <p:cNvSpPr/>
          <p:nvPr/>
        </p:nvSpPr>
        <p:spPr>
          <a:xfrm>
            <a:off x="324099" y="980727"/>
            <a:ext cx="2876302" cy="5106988"/>
          </a:xfrm>
          <a:prstGeom prst="rect">
            <a:avLst/>
          </a:prstGeom>
          <a:noFill/>
          <a:ln>
            <a:solidFill>
              <a:schemeClr val="tx2">
                <a:lumMod val="7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a:p>
        </p:txBody>
      </p:sp>
      <p:sp>
        <p:nvSpPr>
          <p:cNvPr id="12" name="Rechteck 11"/>
          <p:cNvSpPr/>
          <p:nvPr/>
        </p:nvSpPr>
        <p:spPr>
          <a:xfrm>
            <a:off x="2116450" y="5714191"/>
            <a:ext cx="1083951" cy="369332"/>
          </a:xfrm>
          <a:prstGeom prst="rect">
            <a:avLst/>
          </a:prstGeom>
        </p:spPr>
        <p:txBody>
          <a:bodyPr wrap="none">
            <a:spAutoFit/>
          </a:bodyPr>
          <a:lstStyle/>
          <a:p>
            <a:r>
              <a:rPr lang="de-DE" dirty="0" smtClean="0"/>
              <a:t>[GERAB4]</a:t>
            </a:r>
            <a:endParaRPr lang="de-DE" dirty="0"/>
          </a:p>
        </p:txBody>
      </p:sp>
    </p:spTree>
    <p:extLst>
      <p:ext uri="{BB962C8B-B14F-4D97-AF65-F5344CB8AC3E}">
        <p14:creationId xmlns:p14="http://schemas.microsoft.com/office/powerpoint/2010/main" val="333838235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hteck 6"/>
          <p:cNvSpPr/>
          <p:nvPr/>
        </p:nvSpPr>
        <p:spPr>
          <a:xfrm>
            <a:off x="327546" y="980727"/>
            <a:ext cx="2876302" cy="5106988"/>
          </a:xfrm>
          <a:prstGeom prst="rect">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a:p>
        </p:txBody>
      </p:sp>
      <p:pic>
        <p:nvPicPr>
          <p:cNvPr id="9220" name="Picture 4" descr="http://1.bp.blogspot.com/-MWf328hj0CY/TZmsAQU18BI/AAAAAAAAAO0/EaXPZPBYPys/s1600/150px-Flag_of_Europe.sv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0623" y="2580961"/>
            <a:ext cx="2859778" cy="1906519"/>
          </a:xfrm>
          <a:prstGeom prst="rect">
            <a:avLst/>
          </a:prstGeom>
          <a:noFill/>
          <a:extLst>
            <a:ext uri="{909E8E84-426E-40DD-AFC4-6F175D3DCCD1}">
              <a14:hiddenFill xmlns:a14="http://schemas.microsoft.com/office/drawing/2010/main">
                <a:solidFill>
                  <a:srgbClr val="FFFFFF"/>
                </a:solidFill>
              </a14:hiddenFill>
            </a:ext>
          </a:extLst>
        </p:spPr>
      </p:pic>
      <p:sp>
        <p:nvSpPr>
          <p:cNvPr id="2" name="Titel 1"/>
          <p:cNvSpPr>
            <a:spLocks noGrp="1"/>
          </p:cNvSpPr>
          <p:nvPr>
            <p:ph type="title"/>
          </p:nvPr>
        </p:nvSpPr>
        <p:spPr/>
        <p:txBody>
          <a:bodyPr>
            <a:noAutofit/>
          </a:bodyPr>
          <a:lstStyle/>
          <a:p>
            <a:r>
              <a:rPr lang="de-DE" sz="3600" dirty="0"/>
              <a:t>Europa (EU)</a:t>
            </a:r>
          </a:p>
        </p:txBody>
      </p:sp>
      <p:sp>
        <p:nvSpPr>
          <p:cNvPr id="4" name="Inhaltsplatzhalter 2"/>
          <p:cNvSpPr>
            <a:spLocks noGrp="1"/>
          </p:cNvSpPr>
          <p:nvPr>
            <p:ph idx="1"/>
          </p:nvPr>
        </p:nvSpPr>
        <p:spPr/>
        <p:txBody>
          <a:bodyPr>
            <a:normAutofit/>
          </a:bodyPr>
          <a:lstStyle/>
          <a:p>
            <a:r>
              <a:rPr lang="de-DE" sz="2800" dirty="0"/>
              <a:t>„Kunst und Forschung sind frei. Die akademische Freiheit wird geachtet</a:t>
            </a:r>
            <a:r>
              <a:rPr lang="de-DE" sz="2800" dirty="0" smtClean="0"/>
              <a:t>.“</a:t>
            </a:r>
            <a:br>
              <a:rPr lang="de-DE" sz="2800" dirty="0" smtClean="0"/>
            </a:br>
            <a:r>
              <a:rPr lang="de-DE" sz="2800" dirty="0" smtClean="0"/>
              <a:t>[EU-Menschenrechte-Charta </a:t>
            </a:r>
            <a:r>
              <a:rPr lang="de-DE" sz="2800" dirty="0"/>
              <a:t>Kapitel II „Freiheiten“ Art. </a:t>
            </a:r>
            <a:r>
              <a:rPr lang="de-DE" sz="2800" dirty="0" smtClean="0"/>
              <a:t>13]</a:t>
            </a:r>
          </a:p>
        </p:txBody>
      </p:sp>
      <p:sp>
        <p:nvSpPr>
          <p:cNvPr id="9" name="Rechteck 8"/>
          <p:cNvSpPr/>
          <p:nvPr/>
        </p:nvSpPr>
        <p:spPr>
          <a:xfrm>
            <a:off x="324099" y="980727"/>
            <a:ext cx="2876302" cy="5106988"/>
          </a:xfrm>
          <a:prstGeom prst="rect">
            <a:avLst/>
          </a:prstGeom>
          <a:noFill/>
          <a:ln>
            <a:solidFill>
              <a:schemeClr val="tx2">
                <a:lumMod val="7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a:p>
        </p:txBody>
      </p:sp>
      <p:sp>
        <p:nvSpPr>
          <p:cNvPr id="8" name="Rechteck 7"/>
          <p:cNvSpPr/>
          <p:nvPr/>
        </p:nvSpPr>
        <p:spPr>
          <a:xfrm>
            <a:off x="2116450" y="5689319"/>
            <a:ext cx="1083951" cy="369332"/>
          </a:xfrm>
          <a:prstGeom prst="rect">
            <a:avLst/>
          </a:prstGeom>
        </p:spPr>
        <p:txBody>
          <a:bodyPr wrap="none">
            <a:spAutoFit/>
          </a:bodyPr>
          <a:lstStyle/>
          <a:p>
            <a:r>
              <a:rPr lang="de-DE" dirty="0"/>
              <a:t>[</a:t>
            </a:r>
            <a:r>
              <a:rPr lang="de-DE" dirty="0" smtClean="0"/>
              <a:t>GERAB5]</a:t>
            </a:r>
            <a:endParaRPr lang="de-DE" dirty="0"/>
          </a:p>
        </p:txBody>
      </p:sp>
    </p:spTree>
    <p:extLst>
      <p:ext uri="{BB962C8B-B14F-4D97-AF65-F5344CB8AC3E}">
        <p14:creationId xmlns:p14="http://schemas.microsoft.com/office/powerpoint/2010/main" val="50920639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323528" y="188640"/>
            <a:ext cx="8363272" cy="580926"/>
          </a:xfrm>
        </p:spPr>
        <p:txBody>
          <a:bodyPr>
            <a:normAutofit fontScale="90000"/>
          </a:bodyPr>
          <a:lstStyle/>
          <a:p>
            <a:pPr lvl="0"/>
            <a:r>
              <a:rPr lang="de-DE" dirty="0" smtClean="0"/>
              <a:t>Gliederung</a:t>
            </a:r>
            <a:endParaRPr lang="de-DE" dirty="0"/>
          </a:p>
        </p:txBody>
      </p:sp>
      <p:sp>
        <p:nvSpPr>
          <p:cNvPr id="3" name="Inhaltsplatzhalter 2"/>
          <p:cNvSpPr>
            <a:spLocks noGrp="1"/>
          </p:cNvSpPr>
          <p:nvPr>
            <p:ph idx="1"/>
          </p:nvPr>
        </p:nvSpPr>
        <p:spPr/>
        <p:txBody>
          <a:bodyPr>
            <a:normAutofit lnSpcReduction="10000"/>
          </a:bodyPr>
          <a:lstStyle/>
          <a:p>
            <a:r>
              <a:rPr lang="de-DE" dirty="0">
                <a:solidFill>
                  <a:schemeClr val="bg1">
                    <a:lumMod val="65000"/>
                  </a:schemeClr>
                </a:solidFill>
              </a:rPr>
              <a:t>Moral und </a:t>
            </a:r>
            <a:r>
              <a:rPr lang="de-DE" dirty="0" smtClean="0">
                <a:solidFill>
                  <a:schemeClr val="bg1">
                    <a:lumMod val="65000"/>
                  </a:schemeClr>
                </a:solidFill>
              </a:rPr>
              <a:t>Ethik </a:t>
            </a:r>
            <a:br>
              <a:rPr lang="de-DE" dirty="0" smtClean="0">
                <a:solidFill>
                  <a:schemeClr val="bg1">
                    <a:lumMod val="65000"/>
                  </a:schemeClr>
                </a:solidFill>
              </a:rPr>
            </a:br>
            <a:r>
              <a:rPr lang="de-DE" sz="2000" dirty="0" smtClean="0">
                <a:solidFill>
                  <a:schemeClr val="bg1">
                    <a:lumMod val="65000"/>
                  </a:schemeClr>
                </a:solidFill>
              </a:rPr>
              <a:t>von </a:t>
            </a:r>
            <a:r>
              <a:rPr lang="de-DE" sz="2000" dirty="0" err="1">
                <a:solidFill>
                  <a:schemeClr val="bg1">
                    <a:lumMod val="65000"/>
                  </a:schemeClr>
                </a:solidFill>
              </a:rPr>
              <a:t>Glaucia</a:t>
            </a:r>
            <a:r>
              <a:rPr lang="de-DE" sz="2000" dirty="0">
                <a:solidFill>
                  <a:schemeClr val="bg1">
                    <a:lumMod val="65000"/>
                  </a:schemeClr>
                </a:solidFill>
              </a:rPr>
              <a:t> </a:t>
            </a:r>
            <a:r>
              <a:rPr lang="de-DE" sz="2000" dirty="0" err="1">
                <a:solidFill>
                  <a:schemeClr val="bg1">
                    <a:lumMod val="65000"/>
                  </a:schemeClr>
                </a:solidFill>
              </a:rPr>
              <a:t>Cancino</a:t>
            </a:r>
            <a:endParaRPr lang="de-DE" sz="2800" dirty="0" smtClean="0">
              <a:solidFill>
                <a:schemeClr val="bg1">
                  <a:lumMod val="65000"/>
                </a:schemeClr>
              </a:solidFill>
            </a:endParaRPr>
          </a:p>
          <a:p>
            <a:r>
              <a:rPr lang="de-DE" dirty="0" smtClean="0">
                <a:solidFill>
                  <a:schemeClr val="bg1">
                    <a:lumMod val="65000"/>
                  </a:schemeClr>
                </a:solidFill>
              </a:rPr>
              <a:t>Beeinflussung </a:t>
            </a:r>
            <a:r>
              <a:rPr lang="de-DE" dirty="0">
                <a:solidFill>
                  <a:schemeClr val="bg1">
                    <a:lumMod val="65000"/>
                  </a:schemeClr>
                </a:solidFill>
              </a:rPr>
              <a:t>der </a:t>
            </a:r>
            <a:r>
              <a:rPr lang="de-DE" dirty="0" smtClean="0">
                <a:solidFill>
                  <a:schemeClr val="bg1">
                    <a:lumMod val="65000"/>
                  </a:schemeClr>
                </a:solidFill>
              </a:rPr>
              <a:t>Wissenschaft </a:t>
            </a:r>
            <a:br>
              <a:rPr lang="de-DE" dirty="0" smtClean="0">
                <a:solidFill>
                  <a:schemeClr val="bg1">
                    <a:lumMod val="65000"/>
                  </a:schemeClr>
                </a:solidFill>
              </a:rPr>
            </a:br>
            <a:r>
              <a:rPr lang="de-DE" sz="2000" dirty="0" smtClean="0">
                <a:solidFill>
                  <a:schemeClr val="bg1">
                    <a:lumMod val="65000"/>
                  </a:schemeClr>
                </a:solidFill>
              </a:rPr>
              <a:t>von </a:t>
            </a:r>
            <a:r>
              <a:rPr lang="de-DE" sz="2000" dirty="0">
                <a:solidFill>
                  <a:schemeClr val="bg1">
                    <a:lumMod val="65000"/>
                  </a:schemeClr>
                </a:solidFill>
              </a:rPr>
              <a:t>Elena </a:t>
            </a:r>
            <a:r>
              <a:rPr lang="de-DE" sz="2000" dirty="0" smtClean="0">
                <a:solidFill>
                  <a:schemeClr val="bg1">
                    <a:lumMod val="65000"/>
                  </a:schemeClr>
                </a:solidFill>
              </a:rPr>
              <a:t>Maier</a:t>
            </a:r>
            <a:endParaRPr lang="de-DE" dirty="0">
              <a:solidFill>
                <a:schemeClr val="bg1">
                  <a:lumMod val="65000"/>
                </a:schemeClr>
              </a:solidFill>
            </a:endParaRPr>
          </a:p>
          <a:p>
            <a:r>
              <a:rPr lang="de-DE" dirty="0">
                <a:solidFill>
                  <a:schemeClr val="bg1">
                    <a:lumMod val="65000"/>
                  </a:schemeClr>
                </a:solidFill>
              </a:rPr>
              <a:t>Gesetzlicher </a:t>
            </a:r>
            <a:r>
              <a:rPr lang="de-DE" dirty="0" smtClean="0">
                <a:solidFill>
                  <a:schemeClr val="bg1">
                    <a:lumMod val="65000"/>
                  </a:schemeClr>
                </a:solidFill>
              </a:rPr>
              <a:t>Rahmen </a:t>
            </a:r>
            <a:br>
              <a:rPr lang="de-DE" dirty="0" smtClean="0">
                <a:solidFill>
                  <a:schemeClr val="bg1">
                    <a:lumMod val="65000"/>
                  </a:schemeClr>
                </a:solidFill>
              </a:rPr>
            </a:br>
            <a:r>
              <a:rPr lang="de-DE" sz="2000" dirty="0" smtClean="0">
                <a:solidFill>
                  <a:schemeClr val="bg1">
                    <a:lumMod val="65000"/>
                  </a:schemeClr>
                </a:solidFill>
              </a:rPr>
              <a:t>von Dana </a:t>
            </a:r>
            <a:r>
              <a:rPr lang="de-DE" sz="2000" dirty="0" err="1" smtClean="0">
                <a:solidFill>
                  <a:schemeClr val="bg1">
                    <a:lumMod val="65000"/>
                  </a:schemeClr>
                </a:solidFill>
              </a:rPr>
              <a:t>Jenett</a:t>
            </a:r>
            <a:endParaRPr lang="de-DE" sz="2000" dirty="0">
              <a:solidFill>
                <a:schemeClr val="bg1">
                  <a:lumMod val="65000"/>
                </a:schemeClr>
              </a:solidFill>
            </a:endParaRPr>
          </a:p>
          <a:p>
            <a:r>
              <a:rPr lang="de-DE" dirty="0"/>
              <a:t>Selbsteinschränkung der </a:t>
            </a:r>
            <a:r>
              <a:rPr lang="de-DE" dirty="0" smtClean="0"/>
              <a:t>Universitäten </a:t>
            </a:r>
            <a:br>
              <a:rPr lang="de-DE" dirty="0" smtClean="0"/>
            </a:br>
            <a:r>
              <a:rPr lang="de-DE" sz="2000" dirty="0" smtClean="0"/>
              <a:t>von Nico Lehmann</a:t>
            </a:r>
            <a:endParaRPr lang="de-DE" sz="2000" dirty="0"/>
          </a:p>
          <a:p>
            <a:r>
              <a:rPr lang="de-DE" dirty="0"/>
              <a:t>Finanzierung in der </a:t>
            </a:r>
            <a:r>
              <a:rPr lang="de-DE" dirty="0" smtClean="0"/>
              <a:t>Hochschulforschung </a:t>
            </a:r>
            <a:br>
              <a:rPr lang="de-DE" dirty="0" smtClean="0"/>
            </a:br>
            <a:r>
              <a:rPr lang="de-DE" sz="2000" dirty="0" smtClean="0"/>
              <a:t>von </a:t>
            </a:r>
            <a:r>
              <a:rPr lang="de-DE" sz="2000" dirty="0"/>
              <a:t>Brian </a:t>
            </a:r>
            <a:r>
              <a:rPr lang="de-DE" sz="2000" dirty="0" err="1"/>
              <a:t>Tietzen</a:t>
            </a:r>
            <a:r>
              <a:rPr lang="de-DE" sz="2000" dirty="0"/>
              <a:t> </a:t>
            </a:r>
            <a:r>
              <a:rPr lang="de-DE" sz="2000" dirty="0" smtClean="0"/>
              <a:t> </a:t>
            </a:r>
            <a:endParaRPr lang="de-DE" sz="2000" dirty="0"/>
          </a:p>
          <a:p>
            <a:r>
              <a:rPr lang="de-DE" dirty="0"/>
              <a:t>Gesellschaften für </a:t>
            </a:r>
            <a:r>
              <a:rPr lang="de-DE" dirty="0" smtClean="0"/>
              <a:t>Verantwortung </a:t>
            </a:r>
            <a:br>
              <a:rPr lang="de-DE" dirty="0" smtClean="0"/>
            </a:br>
            <a:r>
              <a:rPr lang="de-DE" sz="2000" dirty="0" smtClean="0"/>
              <a:t>von </a:t>
            </a:r>
            <a:r>
              <a:rPr lang="de-DE" sz="2000" dirty="0"/>
              <a:t>Kristina </a:t>
            </a:r>
            <a:r>
              <a:rPr lang="de-DE" sz="2000" dirty="0" err="1"/>
              <a:t>Tschupin</a:t>
            </a:r>
            <a:endParaRPr lang="de-DE" sz="2000" dirty="0"/>
          </a:p>
          <a:p>
            <a:endParaRPr lang="de-DE" dirty="0"/>
          </a:p>
        </p:txBody>
      </p:sp>
    </p:spTree>
    <p:extLst>
      <p:ext uri="{BB962C8B-B14F-4D97-AF65-F5344CB8AC3E}">
        <p14:creationId xmlns:p14="http://schemas.microsoft.com/office/powerpoint/2010/main" val="78619712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323528" y="188640"/>
            <a:ext cx="8363272" cy="580926"/>
          </a:xfrm>
        </p:spPr>
        <p:txBody>
          <a:bodyPr>
            <a:normAutofit fontScale="90000"/>
          </a:bodyPr>
          <a:lstStyle/>
          <a:p>
            <a:pPr>
              <a:lnSpc>
                <a:spcPct val="100000"/>
              </a:lnSpc>
            </a:pPr>
            <a:r>
              <a:rPr lang="de-DE" dirty="0">
                <a:solidFill>
                  <a:srgbClr val="000000"/>
                </a:solidFill>
              </a:rPr>
              <a:t>Selbsteinschränkung der Universität</a:t>
            </a:r>
            <a:endParaRPr lang="de-DE" dirty="0"/>
          </a:p>
        </p:txBody>
      </p:sp>
      <p:sp>
        <p:nvSpPr>
          <p:cNvPr id="3" name="Inhaltsplatzhalter 2"/>
          <p:cNvSpPr>
            <a:spLocks noGrp="1"/>
          </p:cNvSpPr>
          <p:nvPr>
            <p:ph idx="1"/>
          </p:nvPr>
        </p:nvSpPr>
        <p:spPr/>
        <p:txBody>
          <a:bodyPr numCol="1">
            <a:normAutofit/>
          </a:bodyPr>
          <a:lstStyle/>
          <a:p>
            <a:r>
              <a:rPr lang="de-DE" dirty="0"/>
              <a:t>Zivilklausel als Mittel zum Verhindern/Beschränken von Militärischer </a:t>
            </a:r>
            <a:r>
              <a:rPr lang="de-DE" dirty="0" smtClean="0"/>
              <a:t>Forschung</a:t>
            </a:r>
          </a:p>
          <a:p>
            <a:r>
              <a:rPr lang="de-DE" dirty="0">
                <a:solidFill>
                  <a:srgbClr val="000000"/>
                </a:solidFill>
              </a:rPr>
              <a:t>Akkreditierungsverfahren zur Wahrung von Qualität der </a:t>
            </a:r>
            <a:r>
              <a:rPr lang="de-DE" dirty="0" smtClean="0">
                <a:solidFill>
                  <a:srgbClr val="000000"/>
                </a:solidFill>
              </a:rPr>
              <a:t>Lehre</a:t>
            </a:r>
          </a:p>
          <a:p>
            <a:r>
              <a:rPr lang="de-DE" dirty="0">
                <a:solidFill>
                  <a:srgbClr val="000000"/>
                </a:solidFill>
              </a:rPr>
              <a:t>Ethikkommissionen zur Wahrung von Moral und Ethik in </a:t>
            </a:r>
            <a:r>
              <a:rPr lang="de-DE" dirty="0" smtClean="0">
                <a:solidFill>
                  <a:srgbClr val="000000"/>
                </a:solidFill>
              </a:rPr>
              <a:t>Forschungsvorhaben</a:t>
            </a:r>
            <a:endParaRPr lang="de-DE" dirty="0"/>
          </a:p>
        </p:txBody>
      </p:sp>
    </p:spTree>
    <p:extLst>
      <p:ext uri="{BB962C8B-B14F-4D97-AF65-F5344CB8AC3E}">
        <p14:creationId xmlns:p14="http://schemas.microsoft.com/office/powerpoint/2010/main" val="277449414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hteck 6"/>
          <p:cNvSpPr/>
          <p:nvPr/>
        </p:nvSpPr>
        <p:spPr>
          <a:xfrm>
            <a:off x="327546" y="980727"/>
            <a:ext cx="2876302" cy="5106988"/>
          </a:xfrm>
          <a:prstGeom prst="rect">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a:p>
        </p:txBody>
      </p:sp>
      <p:sp>
        <p:nvSpPr>
          <p:cNvPr id="2" name="Titel 1"/>
          <p:cNvSpPr>
            <a:spLocks noGrp="1"/>
          </p:cNvSpPr>
          <p:nvPr>
            <p:ph type="title"/>
          </p:nvPr>
        </p:nvSpPr>
        <p:spPr/>
        <p:txBody>
          <a:bodyPr>
            <a:normAutofit fontScale="90000"/>
          </a:bodyPr>
          <a:lstStyle/>
          <a:p>
            <a:r>
              <a:rPr lang="de-DE" dirty="0" smtClean="0"/>
              <a:t>Zivilklausel</a:t>
            </a:r>
            <a:endParaRPr lang="de-DE" dirty="0"/>
          </a:p>
        </p:txBody>
      </p:sp>
      <p:sp>
        <p:nvSpPr>
          <p:cNvPr id="4" name="Inhaltsplatzhalter 2"/>
          <p:cNvSpPr>
            <a:spLocks noGrp="1"/>
          </p:cNvSpPr>
          <p:nvPr>
            <p:ph idx="1"/>
          </p:nvPr>
        </p:nvSpPr>
        <p:spPr/>
        <p:txBody>
          <a:bodyPr>
            <a:normAutofit/>
          </a:bodyPr>
          <a:lstStyle/>
          <a:p>
            <a:pPr>
              <a:buFont typeface="Arial"/>
              <a:buChar char="•"/>
            </a:pPr>
            <a:r>
              <a:rPr lang="de-DE" dirty="0">
                <a:solidFill>
                  <a:srgbClr val="000000"/>
                </a:solidFill>
              </a:rPr>
              <a:t>Selbstverpflichtung von wissenschaftlichen Einrichtungen ausschließlich für zivile Zwecke zu forschen.</a:t>
            </a:r>
            <a:endParaRPr lang="de-DE" dirty="0"/>
          </a:p>
          <a:p>
            <a:r>
              <a:rPr lang="de-DE" dirty="0">
                <a:solidFill>
                  <a:srgbClr val="000000"/>
                </a:solidFill>
              </a:rPr>
              <a:t>Die erste Zivilklausel trat 1986 an der Universität Bremen in Kraft</a:t>
            </a:r>
            <a:r>
              <a:rPr lang="de-DE" dirty="0" smtClean="0"/>
              <a:t>.</a:t>
            </a:r>
            <a:endParaRPr lang="de-DE" dirty="0"/>
          </a:p>
        </p:txBody>
      </p:sp>
      <p:sp>
        <p:nvSpPr>
          <p:cNvPr id="9" name="Rechteck 8"/>
          <p:cNvSpPr/>
          <p:nvPr/>
        </p:nvSpPr>
        <p:spPr>
          <a:xfrm>
            <a:off x="324099" y="980727"/>
            <a:ext cx="2876302" cy="5106988"/>
          </a:xfrm>
          <a:prstGeom prst="rect">
            <a:avLst/>
          </a:prstGeom>
          <a:noFill/>
          <a:ln>
            <a:solidFill>
              <a:schemeClr val="tx2">
                <a:lumMod val="7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a:p>
        </p:txBody>
      </p:sp>
      <p:pic>
        <p:nvPicPr>
          <p:cNvPr id="6" name="Picture 6"/>
          <p:cNvPicPr/>
          <p:nvPr/>
        </p:nvPicPr>
        <p:blipFill>
          <a:blip r:embed="rId3"/>
          <a:stretch>
            <a:fillRect/>
          </a:stretch>
        </p:blipFill>
        <p:spPr>
          <a:xfrm>
            <a:off x="714600" y="2486520"/>
            <a:ext cx="2095200" cy="2095200"/>
          </a:xfrm>
          <a:prstGeom prst="rect">
            <a:avLst/>
          </a:prstGeom>
        </p:spPr>
      </p:pic>
      <p:sp>
        <p:nvSpPr>
          <p:cNvPr id="8" name="Rechteck 7"/>
          <p:cNvSpPr/>
          <p:nvPr/>
        </p:nvSpPr>
        <p:spPr>
          <a:xfrm>
            <a:off x="2097263" y="5718383"/>
            <a:ext cx="1075936" cy="369332"/>
          </a:xfrm>
          <a:prstGeom prst="rect">
            <a:avLst/>
          </a:prstGeom>
        </p:spPr>
        <p:txBody>
          <a:bodyPr wrap="none">
            <a:spAutoFit/>
          </a:bodyPr>
          <a:lstStyle/>
          <a:p>
            <a:r>
              <a:rPr lang="de-DE" dirty="0" smtClean="0"/>
              <a:t>[</a:t>
            </a:r>
            <a:r>
              <a:rPr lang="de-DE" dirty="0" smtClean="0"/>
              <a:t>SEDU</a:t>
            </a:r>
            <a:r>
              <a:rPr lang="de-DE" dirty="0" smtClean="0"/>
              <a:t>B1</a:t>
            </a:r>
            <a:r>
              <a:rPr lang="de-DE" dirty="0" smtClean="0"/>
              <a:t>]</a:t>
            </a:r>
            <a:endParaRPr lang="de-DE" dirty="0"/>
          </a:p>
        </p:txBody>
      </p:sp>
    </p:spTree>
    <p:extLst>
      <p:ext uri="{BB962C8B-B14F-4D97-AF65-F5344CB8AC3E}">
        <p14:creationId xmlns:p14="http://schemas.microsoft.com/office/powerpoint/2010/main" val="204021669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www.oekosystem-erde.de/html/bilder/Crossroads_Baker.jpg"/>
          <p:cNvPicPr>
            <a:picLocks noChangeAspect="1" noChangeArrowheads="1"/>
          </p:cNvPicPr>
          <p:nvPr/>
        </p:nvPicPr>
        <p:blipFill rotWithShape="1">
          <a:blip r:embed="rId3">
            <a:extLst>
              <a:ext uri="{28A0092B-C50C-407E-A947-70E740481C1C}">
                <a14:useLocalDpi xmlns:a14="http://schemas.microsoft.com/office/drawing/2010/main" val="0"/>
              </a:ext>
            </a:extLst>
          </a:blip>
          <a:srcRect l="-1" r="77" b="6726"/>
          <a:stretch/>
        </p:blipFill>
        <p:spPr bwMode="auto">
          <a:xfrm>
            <a:off x="132904" y="103932"/>
            <a:ext cx="8884096" cy="6144468"/>
          </a:xfrm>
          <a:prstGeom prst="rect">
            <a:avLst/>
          </a:prstGeom>
          <a:noFill/>
          <a:ln>
            <a:solidFill>
              <a:schemeClr val="accent1">
                <a:lumMod val="50000"/>
              </a:schemeClr>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665581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323528" y="188640"/>
            <a:ext cx="8363272" cy="580926"/>
          </a:xfrm>
        </p:spPr>
        <p:txBody>
          <a:bodyPr>
            <a:normAutofit fontScale="90000"/>
          </a:bodyPr>
          <a:lstStyle/>
          <a:p>
            <a:pPr lvl="0"/>
            <a:r>
              <a:rPr lang="de-DE" dirty="0"/>
              <a:t>Liste mit Hochschulen mit </a:t>
            </a:r>
            <a:r>
              <a:rPr lang="de-DE" dirty="0" smtClean="0"/>
              <a:t>Zivilklausel</a:t>
            </a:r>
            <a:endParaRPr lang="de-DE" dirty="0"/>
          </a:p>
        </p:txBody>
      </p:sp>
      <p:sp>
        <p:nvSpPr>
          <p:cNvPr id="3" name="Inhaltsplatzhalter 2"/>
          <p:cNvSpPr>
            <a:spLocks noGrp="1"/>
          </p:cNvSpPr>
          <p:nvPr>
            <p:ph idx="1"/>
          </p:nvPr>
        </p:nvSpPr>
        <p:spPr/>
        <p:txBody>
          <a:bodyPr numCol="2">
            <a:normAutofit/>
          </a:bodyPr>
          <a:lstStyle/>
          <a:p>
            <a:r>
              <a:rPr lang="de-DE" dirty="0"/>
              <a:t>TU Berlin</a:t>
            </a:r>
          </a:p>
          <a:p>
            <a:r>
              <a:rPr lang="de-DE" dirty="0"/>
              <a:t>Uni Bremen</a:t>
            </a:r>
          </a:p>
          <a:p>
            <a:r>
              <a:rPr lang="de-DE" dirty="0"/>
              <a:t>Uni Konstanz</a:t>
            </a:r>
          </a:p>
          <a:p>
            <a:r>
              <a:rPr lang="de-DE" dirty="0"/>
              <a:t>TU Dortmund</a:t>
            </a:r>
          </a:p>
          <a:p>
            <a:r>
              <a:rPr lang="de-DE" dirty="0"/>
              <a:t>Uni Oldenburg</a:t>
            </a:r>
          </a:p>
          <a:p>
            <a:r>
              <a:rPr lang="de-DE" dirty="0"/>
              <a:t>TU Ilmenau</a:t>
            </a:r>
          </a:p>
          <a:p>
            <a:r>
              <a:rPr lang="de-DE" dirty="0"/>
              <a:t>Uni </a:t>
            </a:r>
            <a:r>
              <a:rPr lang="de-DE" dirty="0" smtClean="0"/>
              <a:t>Tübingen</a:t>
            </a:r>
          </a:p>
          <a:p>
            <a:endParaRPr lang="de-DE" dirty="0"/>
          </a:p>
          <a:p>
            <a:r>
              <a:rPr lang="de-DE" dirty="0"/>
              <a:t>Uni Rostock</a:t>
            </a:r>
          </a:p>
          <a:p>
            <a:r>
              <a:rPr lang="de-DE" dirty="0"/>
              <a:t>HS Bremen</a:t>
            </a:r>
          </a:p>
          <a:p>
            <a:r>
              <a:rPr lang="de-DE" dirty="0"/>
              <a:t>HS Bremerhaven</a:t>
            </a:r>
          </a:p>
          <a:p>
            <a:r>
              <a:rPr lang="de-DE" dirty="0"/>
              <a:t>TU Darmstadt</a:t>
            </a:r>
          </a:p>
          <a:p>
            <a:r>
              <a:rPr lang="de-DE" dirty="0"/>
              <a:t>Uni </a:t>
            </a:r>
            <a:r>
              <a:rPr lang="de-DE" dirty="0" smtClean="0"/>
              <a:t>G</a:t>
            </a:r>
            <a:r>
              <a:rPr lang="de-DE" dirty="0"/>
              <a:t>ö</a:t>
            </a:r>
            <a:r>
              <a:rPr lang="de-DE" dirty="0" smtClean="0"/>
              <a:t>ttingen</a:t>
            </a:r>
            <a:endParaRPr lang="de-DE" dirty="0"/>
          </a:p>
          <a:p>
            <a:r>
              <a:rPr lang="de-DE" dirty="0"/>
              <a:t>Uni Frankfurt am Main</a:t>
            </a:r>
          </a:p>
          <a:p>
            <a:r>
              <a:rPr lang="de-DE" dirty="0"/>
              <a:t>Uni </a:t>
            </a:r>
            <a:r>
              <a:rPr lang="de-DE" dirty="0" smtClean="0"/>
              <a:t>M</a:t>
            </a:r>
            <a:r>
              <a:rPr lang="de-DE" dirty="0"/>
              <a:t>ü</a:t>
            </a:r>
            <a:r>
              <a:rPr lang="de-DE" dirty="0" smtClean="0"/>
              <a:t>nster</a:t>
            </a:r>
            <a:endParaRPr lang="de-DE" dirty="0"/>
          </a:p>
        </p:txBody>
      </p:sp>
    </p:spTree>
    <p:extLst>
      <p:ext uri="{BB962C8B-B14F-4D97-AF65-F5344CB8AC3E}">
        <p14:creationId xmlns:p14="http://schemas.microsoft.com/office/powerpoint/2010/main" val="209070134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323528" y="188640"/>
            <a:ext cx="8363272" cy="580926"/>
          </a:xfrm>
        </p:spPr>
        <p:txBody>
          <a:bodyPr>
            <a:normAutofit fontScale="90000"/>
          </a:bodyPr>
          <a:lstStyle/>
          <a:p>
            <a:pPr lvl="0"/>
            <a:r>
              <a:rPr lang="de-DE" dirty="0" smtClean="0"/>
              <a:t>Zivilklausel Vorteile / Nachteile</a:t>
            </a:r>
            <a:endParaRPr lang="de-DE" dirty="0"/>
          </a:p>
        </p:txBody>
      </p:sp>
      <p:sp>
        <p:nvSpPr>
          <p:cNvPr id="3" name="Inhaltsplatzhalter 2"/>
          <p:cNvSpPr>
            <a:spLocks noGrp="1"/>
          </p:cNvSpPr>
          <p:nvPr>
            <p:ph idx="1"/>
          </p:nvPr>
        </p:nvSpPr>
        <p:spPr/>
        <p:txBody>
          <a:bodyPr>
            <a:normAutofit/>
          </a:bodyPr>
          <a:lstStyle/>
          <a:p>
            <a:pPr lvl="1">
              <a:buFont typeface="Calibri" pitchFamily="34" charset="0"/>
              <a:buChar char="+"/>
            </a:pPr>
            <a:endParaRPr lang="de-DE" dirty="0">
              <a:solidFill>
                <a:srgbClr val="C00000"/>
              </a:solidFill>
            </a:endParaRPr>
          </a:p>
        </p:txBody>
      </p:sp>
      <p:graphicFrame>
        <p:nvGraphicFramePr>
          <p:cNvPr id="5" name="Tabelle 4"/>
          <p:cNvGraphicFramePr>
            <a:graphicFrameLocks noGrp="1"/>
          </p:cNvGraphicFramePr>
          <p:nvPr>
            <p:extLst>
              <p:ext uri="{D42A27DB-BD31-4B8C-83A1-F6EECF244321}">
                <p14:modId xmlns:p14="http://schemas.microsoft.com/office/powerpoint/2010/main" val="281938564"/>
              </p:ext>
            </p:extLst>
          </p:nvPr>
        </p:nvGraphicFramePr>
        <p:xfrm>
          <a:off x="323528" y="980728"/>
          <a:ext cx="4176464" cy="4490720"/>
        </p:xfrm>
        <a:graphic>
          <a:graphicData uri="http://schemas.openxmlformats.org/drawingml/2006/table">
            <a:tbl>
              <a:tblPr firstRow="1" bandRow="1">
                <a:tableStyleId>{F5AB1C69-6EDB-4FF4-983F-18BD219EF322}</a:tableStyleId>
              </a:tblPr>
              <a:tblGrid>
                <a:gridCol w="4176464"/>
              </a:tblGrid>
              <a:tr h="370840">
                <a:tc>
                  <a:txBody>
                    <a:bodyPr/>
                    <a:lstStyle/>
                    <a:p>
                      <a:r>
                        <a:rPr lang="de-DE" sz="1650" dirty="0" smtClean="0"/>
                        <a:t>Vorteile</a:t>
                      </a:r>
                      <a:endParaRPr lang="de-DE" sz="1650" dirty="0"/>
                    </a:p>
                  </a:txBody>
                  <a:tcPr/>
                </a:tc>
              </a:tr>
              <a:tr h="370840">
                <a:tc>
                  <a:txBody>
                    <a:bodyPr/>
                    <a:lstStyle/>
                    <a:p>
                      <a:r>
                        <a:rPr lang="de-DE" sz="1650" kern="1200" dirty="0" smtClean="0">
                          <a:solidFill>
                            <a:schemeClr val="tx1"/>
                          </a:solidFill>
                          <a:latin typeface="+mn-lt"/>
                          <a:ea typeface="+mn-ea"/>
                          <a:cs typeface="+mn-cs"/>
                        </a:rPr>
                        <a:t>Der Zwei-plus-Vier-Vertrag besagt,</a:t>
                      </a:r>
                    </a:p>
                    <a:p>
                      <a:r>
                        <a:rPr lang="de-DE" sz="1650" kern="1200" dirty="0" smtClean="0">
                          <a:solidFill>
                            <a:schemeClr val="tx1"/>
                          </a:solidFill>
                          <a:latin typeface="+mn-lt"/>
                          <a:ea typeface="+mn-ea"/>
                          <a:cs typeface="+mn-cs"/>
                        </a:rPr>
                        <a:t>„dass von deutschem Boden nur Frieden ausgehen wird.“</a:t>
                      </a:r>
                      <a:endParaRPr lang="de-DE" sz="1650" kern="1200" dirty="0">
                        <a:solidFill>
                          <a:schemeClr val="tx1"/>
                        </a:solidFill>
                        <a:latin typeface="+mn-lt"/>
                        <a:ea typeface="+mn-ea"/>
                        <a:cs typeface="+mn-cs"/>
                      </a:endParaRPr>
                    </a:p>
                  </a:txBody>
                  <a:tcPr/>
                </a:tc>
              </a:tr>
              <a:tr h="370840">
                <a:tc>
                  <a:txBody>
                    <a:bodyPr/>
                    <a:lstStyle/>
                    <a:p>
                      <a:r>
                        <a:rPr lang="de-DE" sz="1650" b="0" i="0" u="none" strike="noStrike" kern="1200" baseline="0" dirty="0" smtClean="0">
                          <a:solidFill>
                            <a:schemeClr val="dk1"/>
                          </a:solidFill>
                          <a:latin typeface="+mn-lt"/>
                          <a:ea typeface="+mn-ea"/>
                          <a:cs typeface="+mn-cs"/>
                        </a:rPr>
                        <a:t>Universitäten könnten Teil der Kriegsmaschinerie werden bzw. sind es schon.</a:t>
                      </a:r>
                      <a:endParaRPr lang="de-DE" sz="1650" kern="1200" dirty="0">
                        <a:solidFill>
                          <a:schemeClr val="tx1"/>
                        </a:solidFill>
                        <a:latin typeface="+mn-lt"/>
                        <a:ea typeface="+mn-ea"/>
                        <a:cs typeface="+mn-cs"/>
                      </a:endParaRPr>
                    </a:p>
                  </a:txBody>
                  <a:tcPr/>
                </a:tc>
              </a:tr>
              <a:tr h="370840">
                <a:tc>
                  <a:txBody>
                    <a:bodyPr/>
                    <a:lstStyle/>
                    <a:p>
                      <a:r>
                        <a:rPr lang="de-DE" sz="1650" b="0" i="0" u="none" strike="noStrike" kern="1200" baseline="0" dirty="0" smtClean="0">
                          <a:solidFill>
                            <a:schemeClr val="dk1"/>
                          </a:solidFill>
                          <a:latin typeface="+mn-lt"/>
                          <a:ea typeface="+mn-ea"/>
                          <a:cs typeface="+mn-cs"/>
                        </a:rPr>
                        <a:t>Auch ohne Zivilklausel ist die Wissenschaft nicht frei und wird von den Interessen der Industrie gelenkt.</a:t>
                      </a:r>
                      <a:endParaRPr lang="de-DE" sz="1650" kern="1200" dirty="0">
                        <a:solidFill>
                          <a:schemeClr val="tx1"/>
                        </a:solidFill>
                        <a:latin typeface="+mn-lt"/>
                        <a:ea typeface="+mn-ea"/>
                        <a:cs typeface="+mn-cs"/>
                      </a:endParaRPr>
                    </a:p>
                  </a:txBody>
                  <a:tcPr/>
                </a:tc>
              </a:tr>
              <a:tr h="370840">
                <a:tc>
                  <a:txBody>
                    <a:bodyPr/>
                    <a:lstStyle/>
                    <a:p>
                      <a:r>
                        <a:rPr lang="de-DE" sz="1650" b="0" i="0" u="none" strike="noStrike" kern="1200" baseline="0" dirty="0" smtClean="0">
                          <a:solidFill>
                            <a:schemeClr val="dk1"/>
                          </a:solidFill>
                          <a:latin typeface="+mn-lt"/>
                          <a:ea typeface="+mn-ea"/>
                          <a:cs typeface="+mn-cs"/>
                        </a:rPr>
                        <a:t>Wissenschaft hat das Potenzial, großen Schaden anzurichten. (Atombombe)</a:t>
                      </a:r>
                      <a:endParaRPr lang="de-DE" sz="1650" kern="1200" dirty="0">
                        <a:solidFill>
                          <a:schemeClr val="tx1"/>
                        </a:solidFill>
                        <a:latin typeface="+mn-lt"/>
                        <a:ea typeface="+mn-ea"/>
                        <a:cs typeface="+mn-cs"/>
                      </a:endParaRP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e-DE" sz="1650" b="0" i="0" u="none" strike="noStrike" kern="1200" baseline="0" dirty="0" smtClean="0">
                          <a:solidFill>
                            <a:schemeClr val="dk1"/>
                          </a:solidFill>
                          <a:latin typeface="+mn-lt"/>
                          <a:ea typeface="+mn-ea"/>
                          <a:cs typeface="+mn-cs"/>
                        </a:rPr>
                        <a:t>Die Zivilklausel ist „ein Merkmal der Universität, das man auch nach außen tragen kann. </a:t>
                      </a:r>
                      <a:r>
                        <a:rPr lang="en-US" sz="1800" dirty="0" smtClean="0">
                          <a:solidFill>
                            <a:srgbClr val="000000"/>
                          </a:solidFill>
                          <a:latin typeface="+mn-lt"/>
                        </a:rPr>
                        <a:t>[</a:t>
                      </a:r>
                      <a:r>
                        <a:rPr lang="en-US" sz="1800" dirty="0" smtClean="0">
                          <a:solidFill>
                            <a:srgbClr val="000000"/>
                          </a:solidFill>
                          <a:latin typeface="+mn-lt"/>
                        </a:rPr>
                        <a:t>SEDU1] </a:t>
                      </a:r>
                      <a:endParaRPr lang="en-US" sz="1600" dirty="0" smtClean="0"/>
                    </a:p>
                  </a:txBody>
                  <a:tcPr/>
                </a:tc>
              </a:tr>
              <a:tr h="370840">
                <a:tc>
                  <a:txBody>
                    <a:bodyPr/>
                    <a:lstStyle/>
                    <a:p>
                      <a:r>
                        <a:rPr lang="de-DE" sz="1650" kern="1200" dirty="0" smtClean="0">
                          <a:solidFill>
                            <a:schemeClr val="tx1"/>
                          </a:solidFill>
                          <a:latin typeface="+mn-lt"/>
                          <a:ea typeface="+mn-ea"/>
                          <a:cs typeface="+mn-cs"/>
                        </a:rPr>
                        <a:t>…</a:t>
                      </a:r>
                      <a:endParaRPr lang="de-DE" sz="1650" kern="1200" dirty="0">
                        <a:solidFill>
                          <a:schemeClr val="tx1"/>
                        </a:solidFill>
                        <a:latin typeface="+mn-lt"/>
                        <a:ea typeface="+mn-ea"/>
                        <a:cs typeface="+mn-cs"/>
                      </a:endParaRPr>
                    </a:p>
                  </a:txBody>
                  <a:tcPr/>
                </a:tc>
              </a:tr>
            </a:tbl>
          </a:graphicData>
        </a:graphic>
      </p:graphicFrame>
      <p:graphicFrame>
        <p:nvGraphicFramePr>
          <p:cNvPr id="6" name="Tabelle 5"/>
          <p:cNvGraphicFramePr>
            <a:graphicFrameLocks noGrp="1"/>
          </p:cNvGraphicFramePr>
          <p:nvPr>
            <p:extLst>
              <p:ext uri="{D42A27DB-BD31-4B8C-83A1-F6EECF244321}">
                <p14:modId xmlns:p14="http://schemas.microsoft.com/office/powerpoint/2010/main" val="566463440"/>
              </p:ext>
            </p:extLst>
          </p:nvPr>
        </p:nvGraphicFramePr>
        <p:xfrm>
          <a:off x="4644008" y="980728"/>
          <a:ext cx="4079776" cy="3370580"/>
        </p:xfrm>
        <a:graphic>
          <a:graphicData uri="http://schemas.openxmlformats.org/drawingml/2006/table">
            <a:tbl>
              <a:tblPr firstRow="1" bandRow="1">
                <a:tableStyleId>{21E4AEA4-8DFA-4A89-87EB-49C32662AFE0}</a:tableStyleId>
              </a:tblPr>
              <a:tblGrid>
                <a:gridCol w="4079776"/>
              </a:tblGrid>
              <a:tr h="370840">
                <a:tc>
                  <a:txBody>
                    <a:bodyPr/>
                    <a:lstStyle/>
                    <a:p>
                      <a:r>
                        <a:rPr lang="de-DE" sz="1650" dirty="0" smtClean="0"/>
                        <a:t>Nachteile</a:t>
                      </a:r>
                      <a:endParaRPr lang="de-DE" sz="1650"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e-DE" sz="1650" b="0" i="0" u="none" strike="noStrike" kern="1200" baseline="0" dirty="0" smtClean="0">
                          <a:solidFill>
                            <a:schemeClr val="dk1"/>
                          </a:solidFill>
                          <a:latin typeface="+mn-lt"/>
                          <a:ea typeface="+mn-ea"/>
                          <a:cs typeface="+mn-cs"/>
                        </a:rPr>
                        <a:t>Einige Klauseln verstoßen gegen die im Grundgesetz garantierte Freiheit von Forschung und Lehre. </a:t>
                      </a:r>
                      <a:r>
                        <a:rPr lang="de-DE" sz="1650" b="0" i="0" u="none" strike="noStrike" kern="1200" baseline="0" dirty="0" smtClean="0">
                          <a:solidFill>
                            <a:schemeClr val="dk1"/>
                          </a:solidFill>
                          <a:latin typeface="+mn-lt"/>
                          <a:ea typeface="+mn-ea"/>
                          <a:cs typeface="+mn-cs"/>
                        </a:rPr>
                        <a:t> </a:t>
                      </a:r>
                      <a:r>
                        <a:rPr lang="en-US" sz="1650" dirty="0" smtClean="0">
                          <a:solidFill>
                            <a:srgbClr val="000000"/>
                          </a:solidFill>
                          <a:latin typeface="+mn-lt"/>
                        </a:rPr>
                        <a:t>[SEDU2]</a:t>
                      </a:r>
                      <a:endParaRPr lang="en-US" sz="1600" dirty="0" smtClean="0"/>
                    </a:p>
                  </a:txBody>
                  <a:tcPr/>
                </a:tc>
              </a:tr>
              <a:tr h="370840">
                <a:tc>
                  <a:txBody>
                    <a:bodyPr/>
                    <a:lstStyle/>
                    <a:p>
                      <a:r>
                        <a:rPr lang="de-DE" sz="1650" b="0" i="0" u="none" strike="noStrike" kern="1200" baseline="0" dirty="0" smtClean="0">
                          <a:solidFill>
                            <a:schemeClr val="dk1"/>
                          </a:solidFill>
                          <a:latin typeface="+mn-lt"/>
                          <a:ea typeface="+mn-ea"/>
                          <a:cs typeface="+mn-cs"/>
                        </a:rPr>
                        <a:t>Eine Zivilklausel ist Realitätsfern. (Dual </a:t>
                      </a:r>
                      <a:r>
                        <a:rPr lang="de-DE" sz="1650" b="0" i="0" u="none" strike="noStrike" kern="1200" baseline="0" dirty="0" err="1" smtClean="0">
                          <a:solidFill>
                            <a:schemeClr val="dk1"/>
                          </a:solidFill>
                          <a:latin typeface="+mn-lt"/>
                          <a:ea typeface="+mn-ea"/>
                          <a:cs typeface="+mn-cs"/>
                        </a:rPr>
                        <a:t>Use</a:t>
                      </a:r>
                      <a:r>
                        <a:rPr lang="de-DE" sz="1650" b="0" i="0" u="none" strike="noStrike" kern="1200" baseline="0" dirty="0" smtClean="0">
                          <a:solidFill>
                            <a:schemeClr val="dk1"/>
                          </a:solidFill>
                          <a:latin typeface="+mn-lt"/>
                          <a:ea typeface="+mn-ea"/>
                          <a:cs typeface="+mn-cs"/>
                        </a:rPr>
                        <a:t> ist nicht zu vermeiden)</a:t>
                      </a:r>
                      <a:endParaRPr lang="de-DE" sz="1650" dirty="0"/>
                    </a:p>
                  </a:txBody>
                  <a:tcPr/>
                </a:tc>
              </a:tr>
              <a:tr h="370840">
                <a:tc>
                  <a:txBody>
                    <a:bodyPr/>
                    <a:lstStyle/>
                    <a:p>
                      <a:r>
                        <a:rPr lang="de-DE" sz="1650" b="0" i="0" u="none" strike="noStrike" kern="1200" baseline="0" dirty="0" smtClean="0">
                          <a:solidFill>
                            <a:schemeClr val="dk1"/>
                          </a:solidFill>
                          <a:latin typeface="+mn-lt"/>
                          <a:ea typeface="+mn-ea"/>
                          <a:cs typeface="+mn-cs"/>
                        </a:rPr>
                        <a:t>Militärforschung hat immer wieder großen Nutzen für die Zivilnutzung erbracht.</a:t>
                      </a:r>
                      <a:endParaRPr lang="de-DE" sz="1650" dirty="0"/>
                    </a:p>
                  </a:txBody>
                  <a:tcPr/>
                </a:tc>
              </a:tr>
              <a:tr h="370840">
                <a:tc>
                  <a:txBody>
                    <a:bodyPr/>
                    <a:lstStyle/>
                    <a:p>
                      <a:r>
                        <a:rPr lang="de-DE" sz="1650" b="0" i="0" u="none" strike="noStrike" kern="1200" baseline="0" dirty="0" smtClean="0">
                          <a:solidFill>
                            <a:schemeClr val="dk1"/>
                          </a:solidFill>
                          <a:latin typeface="+mn-lt"/>
                          <a:ea typeface="+mn-ea"/>
                          <a:cs typeface="+mn-cs"/>
                        </a:rPr>
                        <a:t>Eine Zivilklausel schreckt mögliche private Investoren ab.</a:t>
                      </a:r>
                      <a:endParaRPr lang="de-DE" sz="1650" dirty="0"/>
                    </a:p>
                  </a:txBody>
                  <a:tcPr/>
                </a:tc>
              </a:tr>
              <a:tr h="370840">
                <a:tc>
                  <a:txBody>
                    <a:bodyPr/>
                    <a:lstStyle/>
                    <a:p>
                      <a:r>
                        <a:rPr lang="de-DE" sz="1650" dirty="0" smtClean="0"/>
                        <a:t>…</a:t>
                      </a:r>
                      <a:endParaRPr lang="de-DE" sz="1650" dirty="0"/>
                    </a:p>
                  </a:txBody>
                  <a:tcPr/>
                </a:tc>
              </a:tr>
            </a:tbl>
          </a:graphicData>
        </a:graphic>
      </p:graphicFrame>
    </p:spTree>
    <p:extLst>
      <p:ext uri="{BB962C8B-B14F-4D97-AF65-F5344CB8AC3E}">
        <p14:creationId xmlns:p14="http://schemas.microsoft.com/office/powerpoint/2010/main" val="319988859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C:\Users\daj.BREMEN\Dropbox\Sonstiges\Arbeit\Uni\Projektmanagement und Wissenschaftskultur\Referat\Texte Brian\dritt.jpg"/>
          <p:cNvPicPr>
            <a:picLocks noChangeAspect="1" noChangeArrowheads="1"/>
          </p:cNvPicPr>
          <p:nvPr/>
        </p:nvPicPr>
        <p:blipFill rotWithShape="1">
          <a:blip r:embed="rId2">
            <a:extLst>
              <a:ext uri="{28A0092B-C50C-407E-A947-70E740481C1C}">
                <a14:useLocalDpi xmlns:a14="http://schemas.microsoft.com/office/drawing/2010/main" val="0"/>
              </a:ext>
            </a:extLst>
          </a:blip>
          <a:srcRect b="38316"/>
          <a:stretch/>
        </p:blipFill>
        <p:spPr bwMode="auto">
          <a:xfrm>
            <a:off x="344188" y="3503658"/>
            <a:ext cx="8330258" cy="2575254"/>
          </a:xfrm>
          <a:prstGeom prst="rect">
            <a:avLst/>
          </a:prstGeom>
          <a:noFill/>
          <a:extLst>
            <a:ext uri="{909E8E84-426E-40DD-AFC4-6F175D3DCCD1}">
              <a14:hiddenFill xmlns:a14="http://schemas.microsoft.com/office/drawing/2010/main">
                <a:solidFill>
                  <a:srgbClr val="FFFFFF"/>
                </a:solidFill>
              </a14:hiddenFill>
            </a:ext>
          </a:extLst>
        </p:spPr>
      </p:pic>
      <p:sp>
        <p:nvSpPr>
          <p:cNvPr id="2" name="Titel 1"/>
          <p:cNvSpPr>
            <a:spLocks noGrp="1"/>
          </p:cNvSpPr>
          <p:nvPr>
            <p:ph type="title"/>
          </p:nvPr>
        </p:nvSpPr>
        <p:spPr/>
        <p:txBody>
          <a:bodyPr>
            <a:normAutofit fontScale="90000"/>
          </a:bodyPr>
          <a:lstStyle/>
          <a:p>
            <a:r>
              <a:rPr lang="de-DE" dirty="0"/>
              <a:t>Situation an der Universität Bremen</a:t>
            </a:r>
          </a:p>
        </p:txBody>
      </p:sp>
      <p:sp>
        <p:nvSpPr>
          <p:cNvPr id="3" name="Inhaltsplatzhalter 2"/>
          <p:cNvSpPr>
            <a:spLocks noGrp="1"/>
          </p:cNvSpPr>
          <p:nvPr>
            <p:ph idx="1"/>
          </p:nvPr>
        </p:nvSpPr>
        <p:spPr>
          <a:xfrm>
            <a:off x="327545" y="980728"/>
            <a:ext cx="8359255" cy="1753592"/>
          </a:xfrm>
        </p:spPr>
        <p:txBody>
          <a:bodyPr/>
          <a:lstStyle/>
          <a:p>
            <a:r>
              <a:rPr lang="de-DE" dirty="0">
                <a:solidFill>
                  <a:srgbClr val="000000"/>
                </a:solidFill>
              </a:rPr>
              <a:t>Zivilklausel vom Akademischen Senat am 25.01.2012 </a:t>
            </a:r>
            <a:r>
              <a:rPr lang="de-DE" dirty="0" smtClean="0">
                <a:solidFill>
                  <a:srgbClr val="000000"/>
                </a:solidFill>
              </a:rPr>
              <a:t>bestätigt </a:t>
            </a:r>
            <a:r>
              <a:rPr lang="de-DE" sz="1800" dirty="0" smtClean="0">
                <a:solidFill>
                  <a:srgbClr val="000000"/>
                </a:solidFill>
              </a:rPr>
              <a:t>[SEDU1]</a:t>
            </a:r>
            <a:endParaRPr lang="de-DE" sz="1800" dirty="0"/>
          </a:p>
        </p:txBody>
      </p:sp>
      <p:cxnSp>
        <p:nvCxnSpPr>
          <p:cNvPr id="4" name="Gerade Verbindung 3"/>
          <p:cNvCxnSpPr/>
          <p:nvPr/>
        </p:nvCxnSpPr>
        <p:spPr>
          <a:xfrm>
            <a:off x="327545" y="2734320"/>
            <a:ext cx="834690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Rechteck 4"/>
          <p:cNvSpPr/>
          <p:nvPr/>
        </p:nvSpPr>
        <p:spPr>
          <a:xfrm>
            <a:off x="327545" y="2996952"/>
            <a:ext cx="8346901" cy="3090763"/>
          </a:xfrm>
          <a:prstGeom prst="rect">
            <a:avLst/>
          </a:prstGeom>
          <a:noFill/>
          <a:ln>
            <a:solidFill>
              <a:schemeClr val="accent1">
                <a:lumMod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de-DE"/>
          </a:p>
        </p:txBody>
      </p:sp>
      <p:sp>
        <p:nvSpPr>
          <p:cNvPr id="7" name="Rechteck 6"/>
          <p:cNvSpPr/>
          <p:nvPr/>
        </p:nvSpPr>
        <p:spPr>
          <a:xfrm>
            <a:off x="7590495" y="5709580"/>
            <a:ext cx="1027845" cy="369332"/>
          </a:xfrm>
          <a:prstGeom prst="rect">
            <a:avLst/>
          </a:prstGeom>
        </p:spPr>
        <p:txBody>
          <a:bodyPr wrap="none">
            <a:spAutoFit/>
          </a:bodyPr>
          <a:lstStyle/>
          <a:p>
            <a:r>
              <a:rPr lang="de-DE" dirty="0"/>
              <a:t>[FIHOB1]</a:t>
            </a:r>
          </a:p>
        </p:txBody>
      </p:sp>
      <p:pic>
        <p:nvPicPr>
          <p:cNvPr id="8"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261" t="39875" r="174" b="938"/>
          <a:stretch/>
        </p:blipFill>
        <p:spPr bwMode="auto">
          <a:xfrm>
            <a:off x="327545" y="2996952"/>
            <a:ext cx="8332354" cy="3081960"/>
          </a:xfrm>
          <a:prstGeom prst="rect">
            <a:avLst/>
          </a:prstGeom>
          <a:noFill/>
          <a:ln w="1905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9" name="Rechteck 8"/>
          <p:cNvSpPr/>
          <p:nvPr/>
        </p:nvSpPr>
        <p:spPr>
          <a:xfrm>
            <a:off x="7598510" y="5709580"/>
            <a:ext cx="1075936" cy="369332"/>
          </a:xfrm>
          <a:prstGeom prst="rect">
            <a:avLst/>
          </a:prstGeom>
        </p:spPr>
        <p:txBody>
          <a:bodyPr wrap="none">
            <a:spAutoFit/>
          </a:bodyPr>
          <a:lstStyle/>
          <a:p>
            <a:r>
              <a:rPr lang="de-DE" dirty="0" smtClean="0">
                <a:solidFill>
                  <a:schemeClr val="bg1"/>
                </a:solidFill>
              </a:rPr>
              <a:t>[</a:t>
            </a:r>
            <a:r>
              <a:rPr lang="de-DE" dirty="0" smtClean="0">
                <a:solidFill>
                  <a:schemeClr val="bg1"/>
                </a:solidFill>
              </a:rPr>
              <a:t>SEDU</a:t>
            </a:r>
            <a:r>
              <a:rPr lang="de-DE" dirty="0" smtClean="0">
                <a:solidFill>
                  <a:schemeClr val="bg1"/>
                </a:solidFill>
              </a:rPr>
              <a:t>B2]</a:t>
            </a:r>
            <a:endParaRPr lang="de-DE" dirty="0">
              <a:solidFill>
                <a:schemeClr val="bg1"/>
              </a:solidFill>
            </a:endParaRPr>
          </a:p>
        </p:txBody>
      </p:sp>
    </p:spTree>
    <p:extLst>
      <p:ext uri="{BB962C8B-B14F-4D97-AF65-F5344CB8AC3E}">
        <p14:creationId xmlns:p14="http://schemas.microsoft.com/office/powerpoint/2010/main" val="25658239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323528" y="188640"/>
            <a:ext cx="8363272" cy="580926"/>
          </a:xfrm>
        </p:spPr>
        <p:txBody>
          <a:bodyPr>
            <a:normAutofit fontScale="90000"/>
          </a:bodyPr>
          <a:lstStyle/>
          <a:p>
            <a:pPr lvl="0"/>
            <a:r>
              <a:rPr lang="de-DE" dirty="0" smtClean="0">
                <a:solidFill>
                  <a:srgbClr val="000000"/>
                </a:solidFill>
              </a:rPr>
              <a:t>Akkreditierungsverfahren</a:t>
            </a:r>
            <a:endParaRPr lang="de-DE" dirty="0"/>
          </a:p>
        </p:txBody>
      </p:sp>
      <p:sp>
        <p:nvSpPr>
          <p:cNvPr id="3" name="Inhaltsplatzhalter 2"/>
          <p:cNvSpPr>
            <a:spLocks noGrp="1"/>
          </p:cNvSpPr>
          <p:nvPr>
            <p:ph idx="1"/>
          </p:nvPr>
        </p:nvSpPr>
        <p:spPr/>
        <p:txBody>
          <a:bodyPr numCol="1">
            <a:normAutofit/>
          </a:bodyPr>
          <a:lstStyle/>
          <a:p>
            <a:r>
              <a:rPr lang="de-DE" dirty="0" smtClean="0">
                <a:solidFill>
                  <a:srgbClr val="000000"/>
                </a:solidFill>
              </a:rPr>
              <a:t>Akkreditierungsverfahren sollen:</a:t>
            </a:r>
          </a:p>
          <a:p>
            <a:pPr lvl="1"/>
            <a:r>
              <a:rPr lang="de-DE" dirty="0">
                <a:solidFill>
                  <a:srgbClr val="000000"/>
                </a:solidFill>
              </a:rPr>
              <a:t>Qualität von Lehre und Studium sichern</a:t>
            </a:r>
            <a:endParaRPr lang="de-DE" dirty="0"/>
          </a:p>
          <a:p>
            <a:pPr lvl="1"/>
            <a:r>
              <a:rPr lang="de-DE" dirty="0">
                <a:solidFill>
                  <a:srgbClr val="000000"/>
                </a:solidFill>
              </a:rPr>
              <a:t>Vergleichbarkeit von Studiengängen verbessern</a:t>
            </a:r>
            <a:endParaRPr lang="de-DE" dirty="0"/>
          </a:p>
          <a:p>
            <a:pPr lvl="1"/>
            <a:r>
              <a:rPr lang="de-DE" dirty="0">
                <a:solidFill>
                  <a:srgbClr val="000000"/>
                </a:solidFill>
              </a:rPr>
              <a:t>Transparenz der Studiengänge erhöhen </a:t>
            </a:r>
            <a:endParaRPr lang="de-DE" dirty="0"/>
          </a:p>
          <a:p>
            <a:pPr lvl="1"/>
            <a:endParaRPr lang="de-DE" dirty="0"/>
          </a:p>
        </p:txBody>
      </p:sp>
    </p:spTree>
    <p:extLst>
      <p:ext uri="{BB962C8B-B14F-4D97-AF65-F5344CB8AC3E}">
        <p14:creationId xmlns:p14="http://schemas.microsoft.com/office/powerpoint/2010/main" val="307183117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323528" y="188640"/>
            <a:ext cx="8363272" cy="580926"/>
          </a:xfrm>
        </p:spPr>
        <p:txBody>
          <a:bodyPr>
            <a:normAutofit fontScale="90000"/>
          </a:bodyPr>
          <a:lstStyle/>
          <a:p>
            <a:r>
              <a:rPr lang="de-DE" dirty="0">
                <a:solidFill>
                  <a:srgbClr val="000000"/>
                </a:solidFill>
              </a:rPr>
              <a:t>Kritik an der </a:t>
            </a:r>
            <a:r>
              <a:rPr lang="de-DE" dirty="0" smtClean="0">
                <a:solidFill>
                  <a:srgbClr val="000000"/>
                </a:solidFill>
              </a:rPr>
              <a:t>Akkreditierung</a:t>
            </a:r>
            <a:endParaRPr lang="de-DE" dirty="0"/>
          </a:p>
        </p:txBody>
      </p:sp>
      <p:sp>
        <p:nvSpPr>
          <p:cNvPr id="3" name="Inhaltsplatzhalter 2"/>
          <p:cNvSpPr>
            <a:spLocks noGrp="1"/>
          </p:cNvSpPr>
          <p:nvPr>
            <p:ph idx="1"/>
          </p:nvPr>
        </p:nvSpPr>
        <p:spPr/>
        <p:txBody>
          <a:bodyPr numCol="1">
            <a:normAutofit/>
          </a:bodyPr>
          <a:lstStyle/>
          <a:p>
            <a:r>
              <a:rPr lang="de-DE" dirty="0">
                <a:solidFill>
                  <a:srgbClr val="000000"/>
                </a:solidFill>
              </a:rPr>
              <a:t>Die Akkreditierung in Deutschland ist teuer, bürokratisch, langsam, ineffizient, rechtlich zweifelhaft und </a:t>
            </a:r>
            <a:r>
              <a:rPr lang="de-DE" dirty="0" smtClean="0">
                <a:solidFill>
                  <a:srgbClr val="000000"/>
                </a:solidFill>
              </a:rPr>
              <a:t>autonomiefeindlich. </a:t>
            </a:r>
            <a:r>
              <a:rPr lang="de-DE" sz="1800" dirty="0" smtClean="0">
                <a:solidFill>
                  <a:srgbClr val="000000"/>
                </a:solidFill>
              </a:rPr>
              <a:t>[SEDU3] </a:t>
            </a:r>
            <a:endParaRPr lang="de-DE" sz="1800" dirty="0"/>
          </a:p>
          <a:p>
            <a:pPr lvl="1"/>
            <a:endParaRPr lang="de-DE" dirty="0"/>
          </a:p>
        </p:txBody>
      </p:sp>
    </p:spTree>
    <p:extLst>
      <p:ext uri="{BB962C8B-B14F-4D97-AF65-F5344CB8AC3E}">
        <p14:creationId xmlns:p14="http://schemas.microsoft.com/office/powerpoint/2010/main" val="76817395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323528" y="188640"/>
            <a:ext cx="8363272" cy="580926"/>
          </a:xfrm>
        </p:spPr>
        <p:txBody>
          <a:bodyPr>
            <a:normAutofit fontScale="90000"/>
          </a:bodyPr>
          <a:lstStyle/>
          <a:p>
            <a:pPr>
              <a:lnSpc>
                <a:spcPct val="100000"/>
              </a:lnSpc>
            </a:pPr>
            <a:r>
              <a:rPr lang="de-DE" dirty="0">
                <a:solidFill>
                  <a:srgbClr val="000000"/>
                </a:solidFill>
              </a:rPr>
              <a:t>Ethikkommissionen</a:t>
            </a:r>
            <a:endParaRPr lang="de-DE" dirty="0"/>
          </a:p>
        </p:txBody>
      </p:sp>
      <p:sp>
        <p:nvSpPr>
          <p:cNvPr id="3" name="Inhaltsplatzhalter 2"/>
          <p:cNvSpPr>
            <a:spLocks noGrp="1"/>
          </p:cNvSpPr>
          <p:nvPr>
            <p:ph idx="1"/>
          </p:nvPr>
        </p:nvSpPr>
        <p:spPr/>
        <p:txBody>
          <a:bodyPr numCol="1">
            <a:normAutofit fontScale="92500" lnSpcReduction="10000"/>
          </a:bodyPr>
          <a:lstStyle/>
          <a:p>
            <a:pPr marL="0" indent="0">
              <a:lnSpc>
                <a:spcPct val="100000"/>
              </a:lnSpc>
              <a:buNone/>
            </a:pPr>
            <a:r>
              <a:rPr lang="de-DE" dirty="0">
                <a:solidFill>
                  <a:srgbClr val="000000"/>
                </a:solidFill>
              </a:rPr>
              <a:t>An der Universität Bremen: Aufgabe </a:t>
            </a:r>
            <a:r>
              <a:rPr lang="de-DE" dirty="0" smtClean="0">
                <a:solidFill>
                  <a:srgbClr val="000000"/>
                </a:solidFill>
              </a:rPr>
              <a:t>der Ethikkommission </a:t>
            </a:r>
            <a:r>
              <a:rPr lang="de-DE" dirty="0">
                <a:solidFill>
                  <a:srgbClr val="000000"/>
                </a:solidFill>
              </a:rPr>
              <a:t>ist</a:t>
            </a:r>
            <a:endParaRPr lang="de-DE" dirty="0"/>
          </a:p>
          <a:p>
            <a:pPr marL="514350" indent="-514350">
              <a:lnSpc>
                <a:spcPct val="100000"/>
              </a:lnSpc>
              <a:buFont typeface="+mj-lt"/>
              <a:buAutoNum type="arabicPeriod"/>
            </a:pPr>
            <a:r>
              <a:rPr lang="de-DE" dirty="0" smtClean="0">
                <a:solidFill>
                  <a:srgbClr val="000000"/>
                </a:solidFill>
              </a:rPr>
              <a:t>die </a:t>
            </a:r>
            <a:r>
              <a:rPr lang="de-DE" dirty="0">
                <a:solidFill>
                  <a:srgbClr val="000000"/>
                </a:solidFill>
              </a:rPr>
              <a:t>Prüfung und Beurteilung der ethischen Zulässigkeit von Forschungsvorhaben, die Untersuchungen an Menschen, </a:t>
            </a:r>
            <a:r>
              <a:rPr lang="de-DE" dirty="0" smtClean="0">
                <a:solidFill>
                  <a:srgbClr val="000000"/>
                </a:solidFill>
              </a:rPr>
              <a:t>an</a:t>
            </a:r>
            <a:r>
              <a:rPr lang="de-DE" dirty="0" smtClean="0"/>
              <a:t> </a:t>
            </a:r>
            <a:r>
              <a:rPr lang="de-DE" dirty="0" smtClean="0">
                <a:solidFill>
                  <a:srgbClr val="000000"/>
                </a:solidFill>
              </a:rPr>
              <a:t>vom </a:t>
            </a:r>
            <a:r>
              <a:rPr lang="de-DE" dirty="0">
                <a:solidFill>
                  <a:srgbClr val="000000"/>
                </a:solidFill>
              </a:rPr>
              <a:t>Menschen genommenen Proben oder Forschungen mit personenbezogenen Daten von Probanden oder Patienten beinhalten,</a:t>
            </a:r>
            <a:endParaRPr lang="de-DE" dirty="0"/>
          </a:p>
          <a:p>
            <a:pPr marL="514350" indent="-514350">
              <a:lnSpc>
                <a:spcPct val="100000"/>
              </a:lnSpc>
              <a:buFont typeface="+mj-lt"/>
              <a:buAutoNum type="arabicPeriod"/>
            </a:pPr>
            <a:r>
              <a:rPr lang="de-DE" dirty="0" smtClean="0">
                <a:solidFill>
                  <a:srgbClr val="000000"/>
                </a:solidFill>
              </a:rPr>
              <a:t>die </a:t>
            </a:r>
            <a:r>
              <a:rPr lang="de-DE" dirty="0">
                <a:solidFill>
                  <a:srgbClr val="000000"/>
                </a:solidFill>
              </a:rPr>
              <a:t>Beratung und Verabschiedung von Grundsätzen </a:t>
            </a:r>
            <a:r>
              <a:rPr lang="de-DE" dirty="0" smtClean="0">
                <a:solidFill>
                  <a:srgbClr val="000000"/>
                </a:solidFill>
              </a:rPr>
              <a:t>der</a:t>
            </a:r>
            <a:r>
              <a:rPr lang="de-DE" dirty="0" smtClean="0"/>
              <a:t> </a:t>
            </a:r>
            <a:r>
              <a:rPr lang="de-DE" dirty="0" smtClean="0">
                <a:solidFill>
                  <a:srgbClr val="000000"/>
                </a:solidFill>
              </a:rPr>
              <a:t>ethischen </a:t>
            </a:r>
            <a:r>
              <a:rPr lang="de-DE" dirty="0">
                <a:solidFill>
                  <a:srgbClr val="000000"/>
                </a:solidFill>
              </a:rPr>
              <a:t>Bewertung von Tierversuchen</a:t>
            </a:r>
            <a:r>
              <a:rPr lang="de-DE" dirty="0" smtClean="0">
                <a:solidFill>
                  <a:srgbClr val="000000"/>
                </a:solidFill>
              </a:rPr>
              <a:t>. </a:t>
            </a:r>
            <a:r>
              <a:rPr lang="de-DE" sz="1800" dirty="0" smtClean="0">
                <a:solidFill>
                  <a:srgbClr val="000000"/>
                </a:solidFill>
              </a:rPr>
              <a:t>[SEDU4] </a:t>
            </a:r>
            <a:endParaRPr lang="de-DE" sz="1800" dirty="0"/>
          </a:p>
          <a:p>
            <a:pPr lvl="1"/>
            <a:endParaRPr lang="de-DE" dirty="0"/>
          </a:p>
        </p:txBody>
      </p:sp>
    </p:spTree>
    <p:extLst>
      <p:ext uri="{BB962C8B-B14F-4D97-AF65-F5344CB8AC3E}">
        <p14:creationId xmlns:p14="http://schemas.microsoft.com/office/powerpoint/2010/main" val="17806613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323528" y="188640"/>
            <a:ext cx="8363272" cy="580926"/>
          </a:xfrm>
        </p:spPr>
        <p:txBody>
          <a:bodyPr>
            <a:normAutofit fontScale="90000"/>
          </a:bodyPr>
          <a:lstStyle/>
          <a:p>
            <a:pPr>
              <a:lnSpc>
                <a:spcPct val="100000"/>
              </a:lnSpc>
            </a:pPr>
            <a:r>
              <a:rPr lang="de-DE" dirty="0">
                <a:solidFill>
                  <a:srgbClr val="000000"/>
                </a:solidFill>
              </a:rPr>
              <a:t>Ethikkommissionen</a:t>
            </a:r>
            <a:endParaRPr lang="de-DE" dirty="0"/>
          </a:p>
        </p:txBody>
      </p:sp>
      <p:sp>
        <p:nvSpPr>
          <p:cNvPr id="3" name="Inhaltsplatzhalter 2"/>
          <p:cNvSpPr>
            <a:spLocks noGrp="1"/>
          </p:cNvSpPr>
          <p:nvPr>
            <p:ph idx="1"/>
          </p:nvPr>
        </p:nvSpPr>
        <p:spPr/>
        <p:txBody>
          <a:bodyPr numCol="1">
            <a:normAutofit/>
          </a:bodyPr>
          <a:lstStyle/>
          <a:p>
            <a:r>
              <a:rPr lang="de-DE" dirty="0">
                <a:solidFill>
                  <a:srgbClr val="000000"/>
                </a:solidFill>
              </a:rPr>
              <a:t>Gesetzlich vorgeschrieben nur </a:t>
            </a:r>
            <a:r>
              <a:rPr lang="de-DE" dirty="0" smtClean="0">
                <a:solidFill>
                  <a:srgbClr val="000000"/>
                </a:solidFill>
              </a:rPr>
              <a:t>bei</a:t>
            </a:r>
          </a:p>
          <a:p>
            <a:pPr lvl="1"/>
            <a:r>
              <a:rPr lang="de-DE" dirty="0">
                <a:solidFill>
                  <a:srgbClr val="000000"/>
                </a:solidFill>
              </a:rPr>
              <a:t>klinischen Studien</a:t>
            </a:r>
            <a:endParaRPr lang="de-DE" dirty="0"/>
          </a:p>
          <a:p>
            <a:pPr lvl="1"/>
            <a:r>
              <a:rPr lang="de-DE" dirty="0">
                <a:solidFill>
                  <a:srgbClr val="000000"/>
                </a:solidFill>
              </a:rPr>
              <a:t>Tierversuchen</a:t>
            </a:r>
            <a:endParaRPr lang="de-DE" dirty="0"/>
          </a:p>
        </p:txBody>
      </p:sp>
    </p:spTree>
    <p:extLst>
      <p:ext uri="{BB962C8B-B14F-4D97-AF65-F5344CB8AC3E}">
        <p14:creationId xmlns:p14="http://schemas.microsoft.com/office/powerpoint/2010/main" val="243038494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323528" y="188640"/>
            <a:ext cx="8363272" cy="580926"/>
          </a:xfrm>
        </p:spPr>
        <p:txBody>
          <a:bodyPr>
            <a:normAutofit fontScale="90000"/>
          </a:bodyPr>
          <a:lstStyle/>
          <a:p>
            <a:pPr lvl="0"/>
            <a:r>
              <a:rPr lang="de-DE" dirty="0" smtClean="0"/>
              <a:t>Gliederung</a:t>
            </a:r>
            <a:endParaRPr lang="de-DE" dirty="0"/>
          </a:p>
        </p:txBody>
      </p:sp>
      <p:sp>
        <p:nvSpPr>
          <p:cNvPr id="3" name="Inhaltsplatzhalter 2"/>
          <p:cNvSpPr>
            <a:spLocks noGrp="1"/>
          </p:cNvSpPr>
          <p:nvPr>
            <p:ph idx="1"/>
          </p:nvPr>
        </p:nvSpPr>
        <p:spPr/>
        <p:txBody>
          <a:bodyPr>
            <a:normAutofit lnSpcReduction="10000"/>
          </a:bodyPr>
          <a:lstStyle/>
          <a:p>
            <a:r>
              <a:rPr lang="de-DE" dirty="0">
                <a:solidFill>
                  <a:schemeClr val="bg1">
                    <a:lumMod val="65000"/>
                  </a:schemeClr>
                </a:solidFill>
              </a:rPr>
              <a:t>Moral und </a:t>
            </a:r>
            <a:r>
              <a:rPr lang="de-DE" dirty="0" smtClean="0">
                <a:solidFill>
                  <a:schemeClr val="bg1">
                    <a:lumMod val="65000"/>
                  </a:schemeClr>
                </a:solidFill>
              </a:rPr>
              <a:t>Ethik </a:t>
            </a:r>
            <a:br>
              <a:rPr lang="de-DE" dirty="0" smtClean="0">
                <a:solidFill>
                  <a:schemeClr val="bg1">
                    <a:lumMod val="65000"/>
                  </a:schemeClr>
                </a:solidFill>
              </a:rPr>
            </a:br>
            <a:r>
              <a:rPr lang="de-DE" sz="2000" dirty="0" smtClean="0">
                <a:solidFill>
                  <a:schemeClr val="bg1">
                    <a:lumMod val="65000"/>
                  </a:schemeClr>
                </a:solidFill>
              </a:rPr>
              <a:t>von </a:t>
            </a:r>
            <a:r>
              <a:rPr lang="de-DE" sz="2000" dirty="0" err="1">
                <a:solidFill>
                  <a:schemeClr val="bg1">
                    <a:lumMod val="65000"/>
                  </a:schemeClr>
                </a:solidFill>
              </a:rPr>
              <a:t>Glaucia</a:t>
            </a:r>
            <a:r>
              <a:rPr lang="de-DE" sz="2000" dirty="0">
                <a:solidFill>
                  <a:schemeClr val="bg1">
                    <a:lumMod val="65000"/>
                  </a:schemeClr>
                </a:solidFill>
              </a:rPr>
              <a:t> </a:t>
            </a:r>
            <a:r>
              <a:rPr lang="de-DE" sz="2000" dirty="0" err="1">
                <a:solidFill>
                  <a:schemeClr val="bg1">
                    <a:lumMod val="65000"/>
                  </a:schemeClr>
                </a:solidFill>
              </a:rPr>
              <a:t>Cancino</a:t>
            </a:r>
            <a:endParaRPr lang="de-DE" sz="2800" dirty="0" smtClean="0">
              <a:solidFill>
                <a:schemeClr val="bg1">
                  <a:lumMod val="65000"/>
                </a:schemeClr>
              </a:solidFill>
            </a:endParaRPr>
          </a:p>
          <a:p>
            <a:r>
              <a:rPr lang="de-DE" dirty="0" smtClean="0">
                <a:solidFill>
                  <a:schemeClr val="bg1">
                    <a:lumMod val="65000"/>
                  </a:schemeClr>
                </a:solidFill>
              </a:rPr>
              <a:t>Beeinflussung </a:t>
            </a:r>
            <a:r>
              <a:rPr lang="de-DE" dirty="0">
                <a:solidFill>
                  <a:schemeClr val="bg1">
                    <a:lumMod val="65000"/>
                  </a:schemeClr>
                </a:solidFill>
              </a:rPr>
              <a:t>der </a:t>
            </a:r>
            <a:r>
              <a:rPr lang="de-DE" dirty="0" smtClean="0">
                <a:solidFill>
                  <a:schemeClr val="bg1">
                    <a:lumMod val="65000"/>
                  </a:schemeClr>
                </a:solidFill>
              </a:rPr>
              <a:t>Wissenschaft </a:t>
            </a:r>
            <a:br>
              <a:rPr lang="de-DE" dirty="0" smtClean="0">
                <a:solidFill>
                  <a:schemeClr val="bg1">
                    <a:lumMod val="65000"/>
                  </a:schemeClr>
                </a:solidFill>
              </a:rPr>
            </a:br>
            <a:r>
              <a:rPr lang="de-DE" sz="2000" dirty="0" smtClean="0">
                <a:solidFill>
                  <a:schemeClr val="bg1">
                    <a:lumMod val="65000"/>
                  </a:schemeClr>
                </a:solidFill>
              </a:rPr>
              <a:t>von </a:t>
            </a:r>
            <a:r>
              <a:rPr lang="de-DE" sz="2000" dirty="0">
                <a:solidFill>
                  <a:schemeClr val="bg1">
                    <a:lumMod val="65000"/>
                  </a:schemeClr>
                </a:solidFill>
              </a:rPr>
              <a:t>Elena </a:t>
            </a:r>
            <a:r>
              <a:rPr lang="de-DE" sz="2000" dirty="0" smtClean="0">
                <a:solidFill>
                  <a:schemeClr val="bg1">
                    <a:lumMod val="65000"/>
                  </a:schemeClr>
                </a:solidFill>
              </a:rPr>
              <a:t>Maier</a:t>
            </a:r>
            <a:endParaRPr lang="de-DE" dirty="0">
              <a:solidFill>
                <a:schemeClr val="bg1">
                  <a:lumMod val="65000"/>
                </a:schemeClr>
              </a:solidFill>
            </a:endParaRPr>
          </a:p>
          <a:p>
            <a:r>
              <a:rPr lang="de-DE" dirty="0">
                <a:solidFill>
                  <a:schemeClr val="bg1">
                    <a:lumMod val="65000"/>
                  </a:schemeClr>
                </a:solidFill>
              </a:rPr>
              <a:t>Gesetzlicher </a:t>
            </a:r>
            <a:r>
              <a:rPr lang="de-DE" dirty="0" smtClean="0">
                <a:solidFill>
                  <a:schemeClr val="bg1">
                    <a:lumMod val="65000"/>
                  </a:schemeClr>
                </a:solidFill>
              </a:rPr>
              <a:t>Rahmen </a:t>
            </a:r>
            <a:br>
              <a:rPr lang="de-DE" dirty="0" smtClean="0">
                <a:solidFill>
                  <a:schemeClr val="bg1">
                    <a:lumMod val="65000"/>
                  </a:schemeClr>
                </a:solidFill>
              </a:rPr>
            </a:br>
            <a:r>
              <a:rPr lang="de-DE" sz="2000" dirty="0" smtClean="0">
                <a:solidFill>
                  <a:schemeClr val="bg1">
                    <a:lumMod val="65000"/>
                  </a:schemeClr>
                </a:solidFill>
              </a:rPr>
              <a:t>von Dana </a:t>
            </a:r>
            <a:r>
              <a:rPr lang="de-DE" sz="2000" dirty="0" err="1" smtClean="0">
                <a:solidFill>
                  <a:schemeClr val="bg1">
                    <a:lumMod val="65000"/>
                  </a:schemeClr>
                </a:solidFill>
              </a:rPr>
              <a:t>Jenett</a:t>
            </a:r>
            <a:endParaRPr lang="de-DE" sz="2000" dirty="0">
              <a:solidFill>
                <a:schemeClr val="bg1">
                  <a:lumMod val="65000"/>
                </a:schemeClr>
              </a:solidFill>
            </a:endParaRPr>
          </a:p>
          <a:p>
            <a:r>
              <a:rPr lang="de-DE" dirty="0">
                <a:solidFill>
                  <a:schemeClr val="bg1">
                    <a:lumMod val="65000"/>
                  </a:schemeClr>
                </a:solidFill>
              </a:rPr>
              <a:t>Selbsteinschränkung der </a:t>
            </a:r>
            <a:r>
              <a:rPr lang="de-DE" dirty="0" smtClean="0">
                <a:solidFill>
                  <a:schemeClr val="bg1">
                    <a:lumMod val="65000"/>
                  </a:schemeClr>
                </a:solidFill>
              </a:rPr>
              <a:t>Universitäten </a:t>
            </a:r>
            <a:br>
              <a:rPr lang="de-DE" dirty="0" smtClean="0">
                <a:solidFill>
                  <a:schemeClr val="bg1">
                    <a:lumMod val="65000"/>
                  </a:schemeClr>
                </a:solidFill>
              </a:rPr>
            </a:br>
            <a:r>
              <a:rPr lang="de-DE" sz="2000" dirty="0" smtClean="0">
                <a:solidFill>
                  <a:schemeClr val="bg1">
                    <a:lumMod val="65000"/>
                  </a:schemeClr>
                </a:solidFill>
              </a:rPr>
              <a:t>von Nico Lehmann</a:t>
            </a:r>
            <a:endParaRPr lang="de-DE" sz="2000" dirty="0">
              <a:solidFill>
                <a:schemeClr val="bg1">
                  <a:lumMod val="65000"/>
                </a:schemeClr>
              </a:solidFill>
            </a:endParaRPr>
          </a:p>
          <a:p>
            <a:r>
              <a:rPr lang="de-DE" dirty="0"/>
              <a:t>Finanzierung in der </a:t>
            </a:r>
            <a:r>
              <a:rPr lang="de-DE" dirty="0" smtClean="0"/>
              <a:t>Hochschulforschung </a:t>
            </a:r>
            <a:br>
              <a:rPr lang="de-DE" dirty="0" smtClean="0"/>
            </a:br>
            <a:r>
              <a:rPr lang="de-DE" sz="2000" dirty="0" smtClean="0"/>
              <a:t>von </a:t>
            </a:r>
            <a:r>
              <a:rPr lang="de-DE" sz="2000" dirty="0"/>
              <a:t>Brian </a:t>
            </a:r>
            <a:r>
              <a:rPr lang="de-DE" sz="2000" dirty="0" err="1"/>
              <a:t>Tietzen</a:t>
            </a:r>
            <a:r>
              <a:rPr lang="de-DE" sz="2000" dirty="0"/>
              <a:t> </a:t>
            </a:r>
            <a:r>
              <a:rPr lang="de-DE" sz="2000" dirty="0" smtClean="0"/>
              <a:t> </a:t>
            </a:r>
            <a:endParaRPr lang="de-DE" sz="2000" dirty="0"/>
          </a:p>
          <a:p>
            <a:r>
              <a:rPr lang="de-DE" dirty="0"/>
              <a:t>Gesellschaften für </a:t>
            </a:r>
            <a:r>
              <a:rPr lang="de-DE" dirty="0" smtClean="0"/>
              <a:t>Verantwortung </a:t>
            </a:r>
            <a:br>
              <a:rPr lang="de-DE" dirty="0" smtClean="0"/>
            </a:br>
            <a:r>
              <a:rPr lang="de-DE" sz="2000" dirty="0" smtClean="0"/>
              <a:t>von </a:t>
            </a:r>
            <a:r>
              <a:rPr lang="de-DE" sz="2000" dirty="0"/>
              <a:t>Kristina </a:t>
            </a:r>
            <a:r>
              <a:rPr lang="de-DE" sz="2000" dirty="0" err="1"/>
              <a:t>Tschupin</a:t>
            </a:r>
            <a:endParaRPr lang="de-DE" sz="2000" dirty="0"/>
          </a:p>
          <a:p>
            <a:endParaRPr lang="de-DE" dirty="0"/>
          </a:p>
        </p:txBody>
      </p:sp>
    </p:spTree>
    <p:extLst>
      <p:ext uri="{BB962C8B-B14F-4D97-AF65-F5344CB8AC3E}">
        <p14:creationId xmlns:p14="http://schemas.microsoft.com/office/powerpoint/2010/main" val="181244358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323528" y="188640"/>
            <a:ext cx="8363272" cy="580926"/>
          </a:xfrm>
        </p:spPr>
        <p:txBody>
          <a:bodyPr>
            <a:normAutofit fontScale="90000"/>
          </a:bodyPr>
          <a:lstStyle/>
          <a:p>
            <a:pPr lvl="0"/>
            <a:r>
              <a:rPr lang="de-DE" dirty="0" smtClean="0"/>
              <a:t>Unternehmensforschung</a:t>
            </a:r>
            <a:endParaRPr lang="de-DE" dirty="0"/>
          </a:p>
        </p:txBody>
      </p:sp>
      <p:sp>
        <p:nvSpPr>
          <p:cNvPr id="3" name="Inhaltsplatzhalter 2"/>
          <p:cNvSpPr>
            <a:spLocks noGrp="1"/>
          </p:cNvSpPr>
          <p:nvPr>
            <p:ph idx="1"/>
          </p:nvPr>
        </p:nvSpPr>
        <p:spPr/>
        <p:txBody>
          <a:bodyPr>
            <a:normAutofit lnSpcReduction="10000"/>
          </a:bodyPr>
          <a:lstStyle/>
          <a:p>
            <a:pPr lvl="0"/>
            <a:r>
              <a:rPr lang="de-DE" dirty="0"/>
              <a:t>Meist zum eigenen Wohl.</a:t>
            </a:r>
          </a:p>
          <a:p>
            <a:r>
              <a:rPr lang="de-DE" dirty="0" smtClean="0"/>
              <a:t>Ziel </a:t>
            </a:r>
            <a:r>
              <a:rPr lang="de-DE" dirty="0"/>
              <a:t>und Gewinnorientiert.</a:t>
            </a:r>
          </a:p>
          <a:p>
            <a:r>
              <a:rPr lang="de-DE" dirty="0" smtClean="0"/>
              <a:t>Forschungsergebnisse </a:t>
            </a:r>
            <a:r>
              <a:rPr lang="de-DE" dirty="0"/>
              <a:t>werden oft nicht der </a:t>
            </a:r>
            <a:r>
              <a:rPr lang="de-DE" dirty="0" smtClean="0"/>
              <a:t>Allgemeinheit </a:t>
            </a:r>
            <a:r>
              <a:rPr lang="de-DE" dirty="0"/>
              <a:t>freigegeben sondern rechtlich geschützt.</a:t>
            </a:r>
          </a:p>
          <a:p>
            <a:r>
              <a:rPr lang="de-DE" dirty="0" smtClean="0"/>
              <a:t>Ungewollte </a:t>
            </a:r>
            <a:r>
              <a:rPr lang="de-DE" dirty="0"/>
              <a:t>Forschungsergebnisse werden oft </a:t>
            </a:r>
            <a:r>
              <a:rPr lang="de-DE" dirty="0" smtClean="0"/>
              <a:t>verworfen</a:t>
            </a:r>
            <a:r>
              <a:rPr lang="de-DE" dirty="0"/>
              <a:t>.</a:t>
            </a:r>
          </a:p>
          <a:p>
            <a:r>
              <a:rPr lang="de-DE" dirty="0" smtClean="0"/>
              <a:t>Forschung </a:t>
            </a:r>
            <a:r>
              <a:rPr lang="de-DE" dirty="0"/>
              <a:t>wird entweder von dritten beauftragt oder das Unternehmen forscht um neue Gewinnmöglichkeiten zu bekommen.</a:t>
            </a:r>
          </a:p>
        </p:txBody>
      </p:sp>
    </p:spTree>
    <p:extLst>
      <p:ext uri="{BB962C8B-B14F-4D97-AF65-F5344CB8AC3E}">
        <p14:creationId xmlns:p14="http://schemas.microsoft.com/office/powerpoint/2010/main" val="86018791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C:\Users\daj.BREMEN\Dropbox\Sonstiges\Arbeit\Uni\Projektmanagement und Wissenschaftskultur\Referat\Texte Brian\dritt.jpg"/>
          <p:cNvPicPr>
            <a:picLocks noChangeAspect="1" noChangeArrowheads="1"/>
          </p:cNvPicPr>
          <p:nvPr/>
        </p:nvPicPr>
        <p:blipFill rotWithShape="1">
          <a:blip r:embed="rId2">
            <a:extLst>
              <a:ext uri="{28A0092B-C50C-407E-A947-70E740481C1C}">
                <a14:useLocalDpi xmlns:a14="http://schemas.microsoft.com/office/drawing/2010/main" val="0"/>
              </a:ext>
            </a:extLst>
          </a:blip>
          <a:srcRect b="38316"/>
          <a:stretch/>
        </p:blipFill>
        <p:spPr bwMode="auto">
          <a:xfrm>
            <a:off x="344188" y="3503658"/>
            <a:ext cx="8330258" cy="2575254"/>
          </a:xfrm>
          <a:prstGeom prst="rect">
            <a:avLst/>
          </a:prstGeom>
          <a:noFill/>
          <a:extLst>
            <a:ext uri="{909E8E84-426E-40DD-AFC4-6F175D3DCCD1}">
              <a14:hiddenFill xmlns:a14="http://schemas.microsoft.com/office/drawing/2010/main">
                <a:solidFill>
                  <a:srgbClr val="FFFFFF"/>
                </a:solidFill>
              </a14:hiddenFill>
            </a:ext>
          </a:extLst>
        </p:spPr>
      </p:pic>
      <p:sp>
        <p:nvSpPr>
          <p:cNvPr id="2" name="Titel 1"/>
          <p:cNvSpPr>
            <a:spLocks noGrp="1"/>
          </p:cNvSpPr>
          <p:nvPr>
            <p:ph type="title"/>
          </p:nvPr>
        </p:nvSpPr>
        <p:spPr/>
        <p:txBody>
          <a:bodyPr>
            <a:normAutofit fontScale="90000"/>
          </a:bodyPr>
          <a:lstStyle/>
          <a:p>
            <a:r>
              <a:rPr lang="de-DE" dirty="0"/>
              <a:t>Hochschulforschung</a:t>
            </a:r>
          </a:p>
        </p:txBody>
      </p:sp>
      <p:sp>
        <p:nvSpPr>
          <p:cNvPr id="3" name="Inhaltsplatzhalter 2"/>
          <p:cNvSpPr>
            <a:spLocks noGrp="1"/>
          </p:cNvSpPr>
          <p:nvPr>
            <p:ph idx="1"/>
          </p:nvPr>
        </p:nvSpPr>
        <p:spPr>
          <a:xfrm>
            <a:off x="327545" y="980728"/>
            <a:ext cx="8359255" cy="1753592"/>
          </a:xfrm>
        </p:spPr>
        <p:txBody>
          <a:bodyPr/>
          <a:lstStyle/>
          <a:p>
            <a:r>
              <a:rPr lang="de-DE" dirty="0"/>
              <a:t>Erstmittelfinanzierung</a:t>
            </a:r>
          </a:p>
          <a:p>
            <a:pPr lvl="1"/>
            <a:r>
              <a:rPr lang="de-DE" sz="2400" dirty="0"/>
              <a:t>Etat vom zuständigen Ministerium</a:t>
            </a:r>
          </a:p>
          <a:p>
            <a:r>
              <a:rPr lang="de-DE" dirty="0" smtClean="0"/>
              <a:t>Drittmittelfinanzierung</a:t>
            </a:r>
            <a:endParaRPr lang="de-DE" dirty="0"/>
          </a:p>
        </p:txBody>
      </p:sp>
      <p:cxnSp>
        <p:nvCxnSpPr>
          <p:cNvPr id="4" name="Gerade Verbindung 3"/>
          <p:cNvCxnSpPr/>
          <p:nvPr/>
        </p:nvCxnSpPr>
        <p:spPr>
          <a:xfrm>
            <a:off x="327545" y="2734320"/>
            <a:ext cx="834690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Rechteck 4"/>
          <p:cNvSpPr/>
          <p:nvPr/>
        </p:nvSpPr>
        <p:spPr>
          <a:xfrm>
            <a:off x="327545" y="2996952"/>
            <a:ext cx="8346901" cy="3090763"/>
          </a:xfrm>
          <a:prstGeom prst="rect">
            <a:avLst/>
          </a:prstGeom>
          <a:noFill/>
          <a:ln>
            <a:solidFill>
              <a:schemeClr val="accent1">
                <a:lumMod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de-DE"/>
          </a:p>
        </p:txBody>
      </p:sp>
      <p:sp>
        <p:nvSpPr>
          <p:cNvPr id="7" name="Rechteck 6"/>
          <p:cNvSpPr/>
          <p:nvPr/>
        </p:nvSpPr>
        <p:spPr>
          <a:xfrm>
            <a:off x="7590495" y="5709580"/>
            <a:ext cx="1027845" cy="369332"/>
          </a:xfrm>
          <a:prstGeom prst="rect">
            <a:avLst/>
          </a:prstGeom>
        </p:spPr>
        <p:txBody>
          <a:bodyPr wrap="none">
            <a:spAutoFit/>
          </a:bodyPr>
          <a:lstStyle/>
          <a:p>
            <a:r>
              <a:rPr lang="de-DE" dirty="0"/>
              <a:t>[FIHOB1]</a:t>
            </a:r>
          </a:p>
        </p:txBody>
      </p:sp>
    </p:spTree>
    <p:extLst>
      <p:ext uri="{BB962C8B-B14F-4D97-AF65-F5344CB8AC3E}">
        <p14:creationId xmlns:p14="http://schemas.microsoft.com/office/powerpoint/2010/main" val="141908722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4" name="Picture 4" descr="http://www.experto.de/smartphone-wird-urlaubskamera-so-gelingen-ihre-besten-schnappschuesse-1280px-854px0.jpg"/>
          <p:cNvPicPr>
            <a:picLocks noChangeAspect="1" noChangeArrowheads="1"/>
          </p:cNvPicPr>
          <p:nvPr/>
        </p:nvPicPr>
        <p:blipFill rotWithShape="1">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rcRect l="6512" t="12965" r="16721" b="7494"/>
          <a:stretch/>
        </p:blipFill>
        <p:spPr bwMode="auto">
          <a:xfrm>
            <a:off x="132905" y="103933"/>
            <a:ext cx="8884095" cy="6144468"/>
          </a:xfrm>
          <a:prstGeom prst="rect">
            <a:avLst/>
          </a:prstGeom>
          <a:noFill/>
          <a:ln>
            <a:solidFill>
              <a:schemeClr val="accent1">
                <a:lumMod val="50000"/>
              </a:schemeClr>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938131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daj.BREMEN\Dropbox\Sonstiges\Arbeit\Uni\Projektmanagement und Wissenschaftskultur\Referat\Texte Brian\dritt.jpg"/>
          <p:cNvPicPr>
            <a:picLocks noChangeAspect="1" noChangeArrowheads="1"/>
          </p:cNvPicPr>
          <p:nvPr/>
        </p:nvPicPr>
        <p:blipFill rotWithShape="1">
          <a:blip r:embed="rId3">
            <a:extLst>
              <a:ext uri="{28A0092B-C50C-407E-A947-70E740481C1C}">
                <a14:useLocalDpi xmlns:a14="http://schemas.microsoft.com/office/drawing/2010/main" val="0"/>
              </a:ext>
            </a:extLst>
          </a:blip>
          <a:srcRect b="38316"/>
          <a:stretch/>
        </p:blipFill>
        <p:spPr bwMode="auto">
          <a:xfrm>
            <a:off x="344188" y="3503658"/>
            <a:ext cx="8330258" cy="2575254"/>
          </a:xfrm>
          <a:prstGeom prst="rect">
            <a:avLst/>
          </a:prstGeom>
          <a:noFill/>
          <a:extLst>
            <a:ext uri="{909E8E84-426E-40DD-AFC4-6F175D3DCCD1}">
              <a14:hiddenFill xmlns:a14="http://schemas.microsoft.com/office/drawing/2010/main">
                <a:solidFill>
                  <a:srgbClr val="FFFFFF"/>
                </a:solidFill>
              </a14:hiddenFill>
            </a:ext>
          </a:extLst>
        </p:spPr>
      </p:pic>
      <p:sp>
        <p:nvSpPr>
          <p:cNvPr id="2" name="Titel 1"/>
          <p:cNvSpPr>
            <a:spLocks noGrp="1"/>
          </p:cNvSpPr>
          <p:nvPr>
            <p:ph type="title"/>
          </p:nvPr>
        </p:nvSpPr>
        <p:spPr/>
        <p:txBody>
          <a:bodyPr>
            <a:normAutofit fontScale="90000"/>
          </a:bodyPr>
          <a:lstStyle/>
          <a:p>
            <a:r>
              <a:rPr lang="de-DE" dirty="0" smtClean="0"/>
              <a:t>Drittmittel</a:t>
            </a:r>
            <a:endParaRPr lang="de-DE" dirty="0"/>
          </a:p>
        </p:txBody>
      </p:sp>
      <p:sp>
        <p:nvSpPr>
          <p:cNvPr id="3" name="Inhaltsplatzhalter 2"/>
          <p:cNvSpPr>
            <a:spLocks noGrp="1"/>
          </p:cNvSpPr>
          <p:nvPr>
            <p:ph idx="1"/>
          </p:nvPr>
        </p:nvSpPr>
        <p:spPr>
          <a:xfrm>
            <a:off x="327545" y="980728"/>
            <a:ext cx="8359255" cy="1753592"/>
          </a:xfrm>
        </p:spPr>
        <p:txBody>
          <a:bodyPr>
            <a:normAutofit/>
          </a:bodyPr>
          <a:lstStyle/>
          <a:p>
            <a:r>
              <a:rPr lang="de-DE" sz="3200" dirty="0" smtClean="0"/>
              <a:t>Finanzierung </a:t>
            </a:r>
            <a:r>
              <a:rPr lang="de-DE" sz="3200" dirty="0"/>
              <a:t>durch </a:t>
            </a:r>
            <a:r>
              <a:rPr lang="de-DE" sz="3200" dirty="0" smtClean="0"/>
              <a:t>Außenstehende</a:t>
            </a:r>
            <a:endParaRPr lang="de-DE" sz="3200" dirty="0"/>
          </a:p>
          <a:p>
            <a:r>
              <a:rPr lang="de-DE" dirty="0" smtClean="0"/>
              <a:t>Privat/</a:t>
            </a:r>
            <a:r>
              <a:rPr lang="de-DE" dirty="0"/>
              <a:t>W</a:t>
            </a:r>
            <a:r>
              <a:rPr lang="de-DE" dirty="0" smtClean="0"/>
              <a:t>irtschaft</a:t>
            </a:r>
            <a:endParaRPr lang="de-DE" dirty="0"/>
          </a:p>
          <a:p>
            <a:r>
              <a:rPr lang="de-DE" dirty="0" smtClean="0"/>
              <a:t>öffentliche </a:t>
            </a:r>
            <a:r>
              <a:rPr lang="de-DE" dirty="0"/>
              <a:t>Forschungsförderung (DFG)</a:t>
            </a:r>
          </a:p>
        </p:txBody>
      </p:sp>
      <p:cxnSp>
        <p:nvCxnSpPr>
          <p:cNvPr id="4" name="Gerade Verbindung 3"/>
          <p:cNvCxnSpPr/>
          <p:nvPr/>
        </p:nvCxnSpPr>
        <p:spPr>
          <a:xfrm>
            <a:off x="327545" y="2996952"/>
            <a:ext cx="834690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Rechteck 4"/>
          <p:cNvSpPr/>
          <p:nvPr/>
        </p:nvSpPr>
        <p:spPr>
          <a:xfrm>
            <a:off x="327545" y="3429000"/>
            <a:ext cx="8346901" cy="2658715"/>
          </a:xfrm>
          <a:prstGeom prst="rect">
            <a:avLst/>
          </a:prstGeom>
          <a:noFill/>
          <a:ln>
            <a:solidFill>
              <a:schemeClr val="accent1">
                <a:lumMod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de-DE"/>
          </a:p>
        </p:txBody>
      </p:sp>
      <p:sp>
        <p:nvSpPr>
          <p:cNvPr id="7" name="Rechteck 6"/>
          <p:cNvSpPr/>
          <p:nvPr/>
        </p:nvSpPr>
        <p:spPr>
          <a:xfrm>
            <a:off x="7590495" y="5709580"/>
            <a:ext cx="1027845" cy="369332"/>
          </a:xfrm>
          <a:prstGeom prst="rect">
            <a:avLst/>
          </a:prstGeom>
        </p:spPr>
        <p:txBody>
          <a:bodyPr wrap="none">
            <a:spAutoFit/>
          </a:bodyPr>
          <a:lstStyle/>
          <a:p>
            <a:r>
              <a:rPr lang="de-DE" dirty="0"/>
              <a:t>[FIHOB1]</a:t>
            </a:r>
          </a:p>
        </p:txBody>
      </p:sp>
    </p:spTree>
    <p:extLst>
      <p:ext uri="{BB962C8B-B14F-4D97-AF65-F5344CB8AC3E}">
        <p14:creationId xmlns:p14="http://schemas.microsoft.com/office/powerpoint/2010/main" val="56530084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323528" y="188640"/>
            <a:ext cx="8363272" cy="580926"/>
          </a:xfrm>
        </p:spPr>
        <p:txBody>
          <a:bodyPr>
            <a:normAutofit fontScale="90000"/>
          </a:bodyPr>
          <a:lstStyle/>
          <a:p>
            <a:pPr lvl="0"/>
            <a:r>
              <a:rPr lang="de-DE" dirty="0" smtClean="0"/>
              <a:t>Drittmittel Vorteile / Nachteile</a:t>
            </a:r>
            <a:endParaRPr lang="de-DE" dirty="0"/>
          </a:p>
        </p:txBody>
      </p:sp>
      <p:sp>
        <p:nvSpPr>
          <p:cNvPr id="3" name="Inhaltsplatzhalter 2"/>
          <p:cNvSpPr>
            <a:spLocks noGrp="1"/>
          </p:cNvSpPr>
          <p:nvPr>
            <p:ph idx="1"/>
          </p:nvPr>
        </p:nvSpPr>
        <p:spPr/>
        <p:txBody>
          <a:bodyPr>
            <a:normAutofit/>
          </a:bodyPr>
          <a:lstStyle/>
          <a:p>
            <a:pPr>
              <a:buFont typeface="Calibri" pitchFamily="34" charset="0"/>
              <a:buChar char="+"/>
            </a:pPr>
            <a:r>
              <a:rPr lang="de-DE" dirty="0" smtClean="0">
                <a:solidFill>
                  <a:schemeClr val="accent3">
                    <a:lumMod val="75000"/>
                  </a:schemeClr>
                </a:solidFill>
              </a:rPr>
              <a:t>Knappe </a:t>
            </a:r>
            <a:r>
              <a:rPr lang="de-DE" dirty="0">
                <a:solidFill>
                  <a:schemeClr val="accent3">
                    <a:lumMod val="75000"/>
                  </a:schemeClr>
                </a:solidFill>
              </a:rPr>
              <a:t>Kassen werden entlastet</a:t>
            </a:r>
          </a:p>
          <a:p>
            <a:pPr>
              <a:buFont typeface="Calibri" pitchFamily="34" charset="0"/>
              <a:buChar char="+"/>
            </a:pPr>
            <a:r>
              <a:rPr lang="de-DE" dirty="0">
                <a:solidFill>
                  <a:schemeClr val="accent3">
                    <a:lumMod val="75000"/>
                  </a:schemeClr>
                </a:solidFill>
              </a:rPr>
              <a:t>Ressourcen entscheiden oft über E</a:t>
            </a:r>
            <a:r>
              <a:rPr lang="de-DE" dirty="0" smtClean="0">
                <a:solidFill>
                  <a:schemeClr val="accent3">
                    <a:lumMod val="75000"/>
                  </a:schemeClr>
                </a:solidFill>
              </a:rPr>
              <a:t>rfolg </a:t>
            </a:r>
            <a:r>
              <a:rPr lang="de-DE" dirty="0">
                <a:solidFill>
                  <a:schemeClr val="accent3">
                    <a:lumMod val="75000"/>
                  </a:schemeClr>
                </a:solidFill>
              </a:rPr>
              <a:t>von </a:t>
            </a:r>
            <a:r>
              <a:rPr lang="de-DE" dirty="0" smtClean="0">
                <a:solidFill>
                  <a:schemeClr val="accent3">
                    <a:lumMod val="75000"/>
                  </a:schemeClr>
                </a:solidFill>
              </a:rPr>
              <a:t>Forschungen</a:t>
            </a:r>
          </a:p>
          <a:p>
            <a:pPr>
              <a:buFont typeface="Calibri" pitchFamily="34" charset="0"/>
              <a:buChar char="+"/>
            </a:pPr>
            <a:endParaRPr lang="de-DE" dirty="0"/>
          </a:p>
          <a:p>
            <a:pPr>
              <a:buFont typeface="Calibri" pitchFamily="34" charset="0"/>
              <a:buChar char="-"/>
            </a:pPr>
            <a:r>
              <a:rPr lang="de-DE" dirty="0" smtClean="0">
                <a:solidFill>
                  <a:srgbClr val="C00000"/>
                </a:solidFill>
              </a:rPr>
              <a:t>Forschung evtl. </a:t>
            </a:r>
            <a:r>
              <a:rPr lang="de-DE" dirty="0">
                <a:solidFill>
                  <a:srgbClr val="C00000"/>
                </a:solidFill>
              </a:rPr>
              <a:t>nicht mehr unabhängig</a:t>
            </a:r>
          </a:p>
          <a:p>
            <a:pPr>
              <a:buFont typeface="Calibri" pitchFamily="34" charset="0"/>
              <a:buChar char="-"/>
            </a:pPr>
            <a:r>
              <a:rPr lang="de-DE" dirty="0" smtClean="0">
                <a:solidFill>
                  <a:srgbClr val="C00000"/>
                </a:solidFill>
              </a:rPr>
              <a:t>Förderer </a:t>
            </a:r>
            <a:r>
              <a:rPr lang="de-DE" dirty="0">
                <a:solidFill>
                  <a:srgbClr val="C00000"/>
                </a:solidFill>
              </a:rPr>
              <a:t>wollen oft mitreden</a:t>
            </a:r>
          </a:p>
          <a:p>
            <a:pPr>
              <a:buFont typeface="Calibri" pitchFamily="34" charset="0"/>
              <a:buChar char="-"/>
            </a:pPr>
            <a:r>
              <a:rPr lang="de-DE" dirty="0" smtClean="0">
                <a:solidFill>
                  <a:srgbClr val="C00000"/>
                </a:solidFill>
              </a:rPr>
              <a:t>externe Vorgaben/</a:t>
            </a:r>
            <a:r>
              <a:rPr lang="de-DE" dirty="0">
                <a:solidFill>
                  <a:srgbClr val="C00000"/>
                </a:solidFill>
              </a:rPr>
              <a:t>E</a:t>
            </a:r>
            <a:r>
              <a:rPr lang="de-DE" dirty="0" smtClean="0">
                <a:solidFill>
                  <a:srgbClr val="C00000"/>
                </a:solidFill>
              </a:rPr>
              <a:t>rwartungen</a:t>
            </a:r>
            <a:endParaRPr lang="de-DE" dirty="0">
              <a:solidFill>
                <a:srgbClr val="C00000"/>
              </a:solidFill>
            </a:endParaRPr>
          </a:p>
        </p:txBody>
      </p:sp>
    </p:spTree>
    <p:extLst>
      <p:ext uri="{BB962C8B-B14F-4D97-AF65-F5344CB8AC3E}">
        <p14:creationId xmlns:p14="http://schemas.microsoft.com/office/powerpoint/2010/main" val="242303301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hteck 6"/>
          <p:cNvSpPr/>
          <p:nvPr/>
        </p:nvSpPr>
        <p:spPr>
          <a:xfrm>
            <a:off x="327546" y="980727"/>
            <a:ext cx="2876302" cy="5106988"/>
          </a:xfrm>
          <a:prstGeom prst="rect">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a:p>
        </p:txBody>
      </p:sp>
      <p:pic>
        <p:nvPicPr>
          <p:cNvPr id="2050" name="Picture 2" descr="C:\Users\daj.BREMEN\Dropbox\Sonstiges\Arbeit\Uni\Projektmanagement und Wissenschaftskultur\Referat\Texte Brian\dfg.jpg"/>
          <p:cNvPicPr>
            <a:picLocks noChangeAspect="1" noChangeArrowheads="1"/>
          </p:cNvPicPr>
          <p:nvPr/>
        </p:nvPicPr>
        <p:blipFill rotWithShape="1">
          <a:blip r:embed="rId3">
            <a:extLst>
              <a:ext uri="{28A0092B-C50C-407E-A947-70E740481C1C}">
                <a14:useLocalDpi xmlns:a14="http://schemas.microsoft.com/office/drawing/2010/main" val="0"/>
              </a:ext>
            </a:extLst>
          </a:blip>
          <a:srcRect l="5053" r="13646"/>
          <a:stretch/>
        </p:blipFill>
        <p:spPr bwMode="auto">
          <a:xfrm>
            <a:off x="339750" y="980727"/>
            <a:ext cx="2860651" cy="5106988"/>
          </a:xfrm>
          <a:prstGeom prst="rect">
            <a:avLst/>
          </a:prstGeom>
          <a:noFill/>
          <a:extLst>
            <a:ext uri="{909E8E84-426E-40DD-AFC4-6F175D3DCCD1}">
              <a14:hiddenFill xmlns:a14="http://schemas.microsoft.com/office/drawing/2010/main">
                <a:solidFill>
                  <a:srgbClr val="FFFFFF"/>
                </a:solidFill>
              </a14:hiddenFill>
            </a:ext>
          </a:extLst>
        </p:spPr>
      </p:pic>
      <p:sp>
        <p:nvSpPr>
          <p:cNvPr id="2" name="Titel 1"/>
          <p:cNvSpPr>
            <a:spLocks noGrp="1"/>
          </p:cNvSpPr>
          <p:nvPr>
            <p:ph type="title"/>
          </p:nvPr>
        </p:nvSpPr>
        <p:spPr/>
        <p:txBody>
          <a:bodyPr>
            <a:normAutofit fontScale="90000"/>
          </a:bodyPr>
          <a:lstStyle/>
          <a:p>
            <a:r>
              <a:rPr lang="de-DE" dirty="0" smtClean="0"/>
              <a:t>DFG</a:t>
            </a:r>
            <a:endParaRPr lang="de-DE" dirty="0"/>
          </a:p>
        </p:txBody>
      </p:sp>
      <p:sp>
        <p:nvSpPr>
          <p:cNvPr id="4" name="Inhaltsplatzhalter 2"/>
          <p:cNvSpPr>
            <a:spLocks noGrp="1"/>
          </p:cNvSpPr>
          <p:nvPr>
            <p:ph idx="1"/>
          </p:nvPr>
        </p:nvSpPr>
        <p:spPr/>
        <p:txBody>
          <a:bodyPr>
            <a:normAutofit/>
          </a:bodyPr>
          <a:lstStyle/>
          <a:p>
            <a:r>
              <a:rPr lang="de-DE" dirty="0" smtClean="0"/>
              <a:t>Deutsche Forschungsgemeinschaft</a:t>
            </a:r>
          </a:p>
          <a:p>
            <a:r>
              <a:rPr lang="de-DE" dirty="0" smtClean="0"/>
              <a:t>Gründung</a:t>
            </a:r>
            <a:r>
              <a:rPr lang="de-DE" dirty="0"/>
              <a:t>: 2 August 1951</a:t>
            </a:r>
          </a:p>
          <a:p>
            <a:r>
              <a:rPr lang="de-DE" dirty="0" smtClean="0"/>
              <a:t>Sitz</a:t>
            </a:r>
            <a:r>
              <a:rPr lang="de-DE" dirty="0"/>
              <a:t>: Bonn</a:t>
            </a:r>
          </a:p>
          <a:p>
            <a:r>
              <a:rPr lang="de-DE" dirty="0" smtClean="0"/>
              <a:t>Gemeinnützig </a:t>
            </a:r>
            <a:r>
              <a:rPr lang="de-DE" dirty="0"/>
              <a:t>eingetragener Verein</a:t>
            </a:r>
          </a:p>
          <a:p>
            <a:r>
              <a:rPr lang="de-DE" dirty="0" smtClean="0"/>
              <a:t>Von </a:t>
            </a:r>
            <a:r>
              <a:rPr lang="de-DE" dirty="0"/>
              <a:t>Bund und Ländern finanziert</a:t>
            </a:r>
          </a:p>
          <a:p>
            <a:endParaRPr lang="de-DE" sz="2800" dirty="0" smtClean="0"/>
          </a:p>
          <a:p>
            <a:endParaRPr lang="de-DE" sz="2800" dirty="0" smtClean="0"/>
          </a:p>
        </p:txBody>
      </p:sp>
      <p:sp>
        <p:nvSpPr>
          <p:cNvPr id="9" name="Rechteck 8"/>
          <p:cNvSpPr/>
          <p:nvPr/>
        </p:nvSpPr>
        <p:spPr>
          <a:xfrm>
            <a:off x="324099" y="980727"/>
            <a:ext cx="2876302" cy="5106988"/>
          </a:xfrm>
          <a:prstGeom prst="rect">
            <a:avLst/>
          </a:prstGeom>
          <a:noFill/>
          <a:ln>
            <a:solidFill>
              <a:schemeClr val="tx2">
                <a:lumMod val="7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a:p>
        </p:txBody>
      </p:sp>
      <p:sp>
        <p:nvSpPr>
          <p:cNvPr id="8" name="Rechteck 7"/>
          <p:cNvSpPr/>
          <p:nvPr/>
        </p:nvSpPr>
        <p:spPr>
          <a:xfrm>
            <a:off x="2172556" y="5709580"/>
            <a:ext cx="1027845" cy="369332"/>
          </a:xfrm>
          <a:prstGeom prst="rect">
            <a:avLst/>
          </a:prstGeom>
        </p:spPr>
        <p:txBody>
          <a:bodyPr wrap="none">
            <a:spAutoFit/>
          </a:bodyPr>
          <a:lstStyle/>
          <a:p>
            <a:r>
              <a:rPr lang="de-DE" dirty="0">
                <a:solidFill>
                  <a:schemeClr val="bg1"/>
                </a:solidFill>
              </a:rPr>
              <a:t>[</a:t>
            </a:r>
            <a:r>
              <a:rPr lang="de-DE" dirty="0" smtClean="0">
                <a:solidFill>
                  <a:schemeClr val="bg1"/>
                </a:solidFill>
              </a:rPr>
              <a:t>FIHOB2]</a:t>
            </a:r>
            <a:endParaRPr lang="de-DE" dirty="0">
              <a:solidFill>
                <a:schemeClr val="bg1"/>
              </a:solidFill>
            </a:endParaRPr>
          </a:p>
        </p:txBody>
      </p:sp>
    </p:spTree>
    <p:extLst>
      <p:ext uri="{BB962C8B-B14F-4D97-AF65-F5344CB8AC3E}">
        <p14:creationId xmlns:p14="http://schemas.microsoft.com/office/powerpoint/2010/main" val="230806470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hteck 6"/>
          <p:cNvSpPr/>
          <p:nvPr/>
        </p:nvSpPr>
        <p:spPr>
          <a:xfrm>
            <a:off x="327546" y="980727"/>
            <a:ext cx="2876302" cy="5106988"/>
          </a:xfrm>
          <a:prstGeom prst="rect">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a:p>
        </p:txBody>
      </p:sp>
      <p:pic>
        <p:nvPicPr>
          <p:cNvPr id="2050" name="Picture 2" descr="C:\Users\daj.BREMEN\Dropbox\Sonstiges\Arbeit\Uni\Projektmanagement und Wissenschaftskultur\Referat\Texte Brian\dfg.jpg"/>
          <p:cNvPicPr>
            <a:picLocks noChangeAspect="1" noChangeArrowheads="1"/>
          </p:cNvPicPr>
          <p:nvPr/>
        </p:nvPicPr>
        <p:blipFill rotWithShape="1">
          <a:blip r:embed="rId3">
            <a:extLst>
              <a:ext uri="{28A0092B-C50C-407E-A947-70E740481C1C}">
                <a14:useLocalDpi xmlns:a14="http://schemas.microsoft.com/office/drawing/2010/main" val="0"/>
              </a:ext>
            </a:extLst>
          </a:blip>
          <a:srcRect l="5053" r="13646"/>
          <a:stretch/>
        </p:blipFill>
        <p:spPr bwMode="auto">
          <a:xfrm>
            <a:off x="339750" y="980727"/>
            <a:ext cx="2860651" cy="5106988"/>
          </a:xfrm>
          <a:prstGeom prst="rect">
            <a:avLst/>
          </a:prstGeom>
          <a:noFill/>
          <a:extLst>
            <a:ext uri="{909E8E84-426E-40DD-AFC4-6F175D3DCCD1}">
              <a14:hiddenFill xmlns:a14="http://schemas.microsoft.com/office/drawing/2010/main">
                <a:solidFill>
                  <a:srgbClr val="FFFFFF"/>
                </a:solidFill>
              </a14:hiddenFill>
            </a:ext>
          </a:extLst>
        </p:spPr>
      </p:pic>
      <p:sp>
        <p:nvSpPr>
          <p:cNvPr id="2" name="Titel 1"/>
          <p:cNvSpPr>
            <a:spLocks noGrp="1"/>
          </p:cNvSpPr>
          <p:nvPr>
            <p:ph type="title"/>
          </p:nvPr>
        </p:nvSpPr>
        <p:spPr/>
        <p:txBody>
          <a:bodyPr>
            <a:normAutofit fontScale="90000"/>
          </a:bodyPr>
          <a:lstStyle/>
          <a:p>
            <a:r>
              <a:rPr lang="de-DE" dirty="0" smtClean="0"/>
              <a:t>Rolle der DFG</a:t>
            </a:r>
            <a:endParaRPr lang="de-DE" dirty="0"/>
          </a:p>
        </p:txBody>
      </p:sp>
      <p:sp>
        <p:nvSpPr>
          <p:cNvPr id="4" name="Inhaltsplatzhalter 2"/>
          <p:cNvSpPr>
            <a:spLocks noGrp="1"/>
          </p:cNvSpPr>
          <p:nvPr>
            <p:ph idx="1"/>
          </p:nvPr>
        </p:nvSpPr>
        <p:spPr/>
        <p:txBody>
          <a:bodyPr>
            <a:normAutofit/>
          </a:bodyPr>
          <a:lstStyle/>
          <a:p>
            <a:r>
              <a:rPr lang="de-DE" dirty="0"/>
              <a:t>Verteilen von </a:t>
            </a:r>
            <a:r>
              <a:rPr lang="de-DE" dirty="0" smtClean="0"/>
              <a:t>Forschungsgeldern</a:t>
            </a:r>
            <a:endParaRPr lang="de-DE" dirty="0"/>
          </a:p>
          <a:p>
            <a:r>
              <a:rPr lang="de-DE" dirty="0" smtClean="0"/>
              <a:t>Gleichberechtigen </a:t>
            </a:r>
            <a:r>
              <a:rPr lang="de-DE" dirty="0"/>
              <a:t>von Forschern, egal ob die Uni groß oder klein ist.</a:t>
            </a:r>
          </a:p>
          <a:p>
            <a:r>
              <a:rPr lang="de-DE" dirty="0" smtClean="0"/>
              <a:t>Wissenschaftler </a:t>
            </a:r>
            <a:r>
              <a:rPr lang="de-DE" dirty="0"/>
              <a:t>werden an der Menge der eingeworbenen Mittel bemessen</a:t>
            </a:r>
            <a:endParaRPr lang="de-DE" sz="2800" dirty="0" smtClean="0"/>
          </a:p>
        </p:txBody>
      </p:sp>
      <p:sp>
        <p:nvSpPr>
          <p:cNvPr id="9" name="Rechteck 8"/>
          <p:cNvSpPr/>
          <p:nvPr/>
        </p:nvSpPr>
        <p:spPr>
          <a:xfrm>
            <a:off x="324099" y="980727"/>
            <a:ext cx="2876302" cy="5106988"/>
          </a:xfrm>
          <a:prstGeom prst="rect">
            <a:avLst/>
          </a:prstGeom>
          <a:noFill/>
          <a:ln>
            <a:solidFill>
              <a:schemeClr val="tx2">
                <a:lumMod val="7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a:p>
        </p:txBody>
      </p:sp>
      <p:sp>
        <p:nvSpPr>
          <p:cNvPr id="8" name="Rechteck 7"/>
          <p:cNvSpPr/>
          <p:nvPr/>
        </p:nvSpPr>
        <p:spPr>
          <a:xfrm>
            <a:off x="2172556" y="5709580"/>
            <a:ext cx="1027845" cy="369332"/>
          </a:xfrm>
          <a:prstGeom prst="rect">
            <a:avLst/>
          </a:prstGeom>
        </p:spPr>
        <p:txBody>
          <a:bodyPr wrap="none">
            <a:spAutoFit/>
          </a:bodyPr>
          <a:lstStyle/>
          <a:p>
            <a:r>
              <a:rPr lang="de-DE" dirty="0">
                <a:solidFill>
                  <a:schemeClr val="bg1"/>
                </a:solidFill>
              </a:rPr>
              <a:t>[</a:t>
            </a:r>
            <a:r>
              <a:rPr lang="de-DE" dirty="0" smtClean="0">
                <a:solidFill>
                  <a:schemeClr val="bg1"/>
                </a:solidFill>
              </a:rPr>
              <a:t>FIHOB2]</a:t>
            </a:r>
            <a:endParaRPr lang="de-DE" dirty="0">
              <a:solidFill>
                <a:schemeClr val="bg1"/>
              </a:solidFill>
            </a:endParaRPr>
          </a:p>
        </p:txBody>
      </p:sp>
    </p:spTree>
    <p:extLst>
      <p:ext uri="{BB962C8B-B14F-4D97-AF65-F5344CB8AC3E}">
        <p14:creationId xmlns:p14="http://schemas.microsoft.com/office/powerpoint/2010/main" val="319496037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DE" dirty="0"/>
              <a:t>Hochschulforschung</a:t>
            </a:r>
          </a:p>
        </p:txBody>
      </p:sp>
      <p:sp>
        <p:nvSpPr>
          <p:cNvPr id="3" name="Inhaltsplatzhalter 2"/>
          <p:cNvSpPr>
            <a:spLocks noGrp="1"/>
          </p:cNvSpPr>
          <p:nvPr>
            <p:ph idx="1"/>
          </p:nvPr>
        </p:nvSpPr>
        <p:spPr>
          <a:xfrm>
            <a:off x="327545" y="980728"/>
            <a:ext cx="8359255" cy="2520280"/>
          </a:xfrm>
        </p:spPr>
        <p:txBody>
          <a:bodyPr>
            <a:noAutofit/>
          </a:bodyPr>
          <a:lstStyle/>
          <a:p>
            <a:r>
              <a:rPr lang="de-DE" dirty="0"/>
              <a:t>Forschung für die Wissenschaft</a:t>
            </a:r>
          </a:p>
          <a:p>
            <a:r>
              <a:rPr lang="de-DE" dirty="0"/>
              <a:t>Forschung nicht gewinnbringend</a:t>
            </a:r>
          </a:p>
          <a:p>
            <a:r>
              <a:rPr lang="de-DE" dirty="0"/>
              <a:t>Forschung wird in Paper veröffentlicht</a:t>
            </a:r>
          </a:p>
          <a:p>
            <a:pPr lvl="1"/>
            <a:r>
              <a:rPr lang="de-DE" dirty="0"/>
              <a:t> Gelder müssen oft </a:t>
            </a:r>
            <a:r>
              <a:rPr lang="de-DE" dirty="0" smtClean="0"/>
              <a:t>kompliziert </a:t>
            </a:r>
            <a:r>
              <a:rPr lang="de-DE" dirty="0"/>
              <a:t>beantragt werden</a:t>
            </a:r>
            <a:r>
              <a:rPr lang="de-DE" dirty="0" smtClean="0"/>
              <a:t>.</a:t>
            </a:r>
            <a:endParaRPr lang="de-DE" sz="2400" dirty="0"/>
          </a:p>
        </p:txBody>
      </p:sp>
    </p:spTree>
    <p:extLst>
      <p:ext uri="{BB962C8B-B14F-4D97-AF65-F5344CB8AC3E}">
        <p14:creationId xmlns:p14="http://schemas.microsoft.com/office/powerpoint/2010/main" val="284449501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Users\daj.BREMEN\Dropbox\Sonstiges\Arbeit\Uni\Projektmanagement und Wissenschaftskultur\Referat\Texte Brian\hs.png"/>
          <p:cNvPicPr>
            <a:picLocks noChangeAspect="1" noChangeArrowheads="1"/>
          </p:cNvPicPr>
          <p:nvPr/>
        </p:nvPicPr>
        <p:blipFill rotWithShape="1">
          <a:blip r:embed="rId3">
            <a:extLst>
              <a:ext uri="{28A0092B-C50C-407E-A947-70E740481C1C}">
                <a14:useLocalDpi xmlns:a14="http://schemas.microsoft.com/office/drawing/2010/main" val="0"/>
              </a:ext>
            </a:extLst>
          </a:blip>
          <a:srcRect t="6079" b="12159"/>
          <a:stretch/>
        </p:blipFill>
        <p:spPr bwMode="auto">
          <a:xfrm>
            <a:off x="3130935" y="4514398"/>
            <a:ext cx="2881226" cy="1506890"/>
          </a:xfrm>
          <a:prstGeom prst="rect">
            <a:avLst/>
          </a:prstGeom>
          <a:noFill/>
          <a:extLst>
            <a:ext uri="{909E8E84-426E-40DD-AFC4-6F175D3DCCD1}">
              <a14:hiddenFill xmlns:a14="http://schemas.microsoft.com/office/drawing/2010/main">
                <a:solidFill>
                  <a:srgbClr val="FFFFFF"/>
                </a:solidFill>
              </a14:hiddenFill>
            </a:ext>
          </a:extLst>
        </p:spPr>
      </p:pic>
      <p:sp>
        <p:nvSpPr>
          <p:cNvPr id="2" name="Titel 1"/>
          <p:cNvSpPr>
            <a:spLocks noGrp="1"/>
          </p:cNvSpPr>
          <p:nvPr>
            <p:ph type="title"/>
          </p:nvPr>
        </p:nvSpPr>
        <p:spPr/>
        <p:txBody>
          <a:bodyPr>
            <a:normAutofit fontScale="90000"/>
          </a:bodyPr>
          <a:lstStyle/>
          <a:p>
            <a:r>
              <a:rPr lang="de-DE" dirty="0" smtClean="0"/>
              <a:t>Hochschulwatch.de</a:t>
            </a:r>
            <a:endParaRPr lang="de-DE" dirty="0"/>
          </a:p>
        </p:txBody>
      </p:sp>
      <p:sp>
        <p:nvSpPr>
          <p:cNvPr id="3" name="Inhaltsplatzhalter 2"/>
          <p:cNvSpPr>
            <a:spLocks noGrp="1"/>
          </p:cNvSpPr>
          <p:nvPr>
            <p:ph idx="1"/>
          </p:nvPr>
        </p:nvSpPr>
        <p:spPr>
          <a:xfrm>
            <a:off x="327545" y="980728"/>
            <a:ext cx="8359255" cy="2952328"/>
          </a:xfrm>
        </p:spPr>
        <p:txBody>
          <a:bodyPr>
            <a:noAutofit/>
          </a:bodyPr>
          <a:lstStyle/>
          <a:p>
            <a:r>
              <a:rPr lang="de-DE" sz="2800" dirty="0"/>
              <a:t>Kooperation zwischen einzelnen deutschen Hochschulen und wirtschaftlichen Unternehmen. </a:t>
            </a:r>
          </a:p>
          <a:p>
            <a:r>
              <a:rPr lang="de-DE" sz="2800" dirty="0"/>
              <a:t>Versucht Transparenz zu </a:t>
            </a:r>
            <a:r>
              <a:rPr lang="de-DE" sz="2800" dirty="0" smtClean="0"/>
              <a:t>schaffen</a:t>
            </a:r>
          </a:p>
          <a:p>
            <a:r>
              <a:rPr lang="de-DE" sz="2800" dirty="0"/>
              <a:t>Informationen teilweise unvollständig</a:t>
            </a:r>
          </a:p>
          <a:p>
            <a:r>
              <a:rPr lang="de-DE" sz="2800" dirty="0"/>
              <a:t>Guter Überblick </a:t>
            </a:r>
            <a:r>
              <a:rPr lang="de-DE" sz="2400" dirty="0"/>
              <a:t>https://www.hochschulwatch.de/wiki/Hauptseite</a:t>
            </a:r>
          </a:p>
          <a:p>
            <a:endParaRPr lang="de-DE" sz="2800" dirty="0"/>
          </a:p>
        </p:txBody>
      </p:sp>
      <p:cxnSp>
        <p:nvCxnSpPr>
          <p:cNvPr id="4" name="Gerade Verbindung 3"/>
          <p:cNvCxnSpPr/>
          <p:nvPr/>
        </p:nvCxnSpPr>
        <p:spPr>
          <a:xfrm>
            <a:off x="327545" y="4077072"/>
            <a:ext cx="834690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Rechteck 4"/>
          <p:cNvSpPr/>
          <p:nvPr/>
        </p:nvSpPr>
        <p:spPr>
          <a:xfrm>
            <a:off x="327545" y="4437111"/>
            <a:ext cx="8346901" cy="1650603"/>
          </a:xfrm>
          <a:prstGeom prst="rect">
            <a:avLst/>
          </a:prstGeom>
          <a:noFill/>
          <a:ln>
            <a:solidFill>
              <a:schemeClr val="accent1">
                <a:lumMod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de-DE"/>
          </a:p>
        </p:txBody>
      </p:sp>
      <p:sp>
        <p:nvSpPr>
          <p:cNvPr id="7" name="Rechteck 6"/>
          <p:cNvSpPr/>
          <p:nvPr/>
        </p:nvSpPr>
        <p:spPr>
          <a:xfrm>
            <a:off x="7590495" y="5709580"/>
            <a:ext cx="1027845" cy="369332"/>
          </a:xfrm>
          <a:prstGeom prst="rect">
            <a:avLst/>
          </a:prstGeom>
        </p:spPr>
        <p:txBody>
          <a:bodyPr wrap="none">
            <a:spAutoFit/>
          </a:bodyPr>
          <a:lstStyle/>
          <a:p>
            <a:r>
              <a:rPr lang="de-DE" dirty="0"/>
              <a:t>[</a:t>
            </a:r>
            <a:r>
              <a:rPr lang="de-DE" dirty="0" smtClean="0"/>
              <a:t>FIHOB3]</a:t>
            </a:r>
            <a:endParaRPr lang="de-DE" dirty="0"/>
          </a:p>
        </p:txBody>
      </p:sp>
    </p:spTree>
    <p:extLst>
      <p:ext uri="{BB962C8B-B14F-4D97-AF65-F5344CB8AC3E}">
        <p14:creationId xmlns:p14="http://schemas.microsoft.com/office/powerpoint/2010/main" val="226260771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hteck 6"/>
          <p:cNvSpPr/>
          <p:nvPr/>
        </p:nvSpPr>
        <p:spPr>
          <a:xfrm>
            <a:off x="327546" y="980727"/>
            <a:ext cx="2876302" cy="5106988"/>
          </a:xfrm>
          <a:prstGeom prst="rect">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a:p>
        </p:txBody>
      </p:sp>
      <p:pic>
        <p:nvPicPr>
          <p:cNvPr id="4098" name="Picture 2" descr="C:\Users\daj.BREMEN\Dropbox\Sonstiges\Arbeit\Uni\Projektmanagement und Wissenschaftskultur\Referat\Texte Brian\snapshot1.png"/>
          <p:cNvPicPr>
            <a:picLocks noChangeAspect="1" noChangeArrowheads="1"/>
          </p:cNvPicPr>
          <p:nvPr/>
        </p:nvPicPr>
        <p:blipFill rotWithShape="1">
          <a:blip r:embed="rId3">
            <a:extLst>
              <a:ext uri="{28A0092B-C50C-407E-A947-70E740481C1C}">
                <a14:useLocalDpi xmlns:a14="http://schemas.microsoft.com/office/drawing/2010/main" val="0"/>
              </a:ext>
            </a:extLst>
          </a:blip>
          <a:srcRect l="17819" b="3365"/>
          <a:stretch/>
        </p:blipFill>
        <p:spPr bwMode="auto">
          <a:xfrm>
            <a:off x="327545" y="975768"/>
            <a:ext cx="2876303" cy="3583931"/>
          </a:xfrm>
          <a:prstGeom prst="rect">
            <a:avLst/>
          </a:prstGeom>
          <a:noFill/>
          <a:extLst>
            <a:ext uri="{909E8E84-426E-40DD-AFC4-6F175D3DCCD1}">
              <a14:hiddenFill xmlns:a14="http://schemas.microsoft.com/office/drawing/2010/main">
                <a:solidFill>
                  <a:srgbClr val="FFFFFF"/>
                </a:solidFill>
              </a14:hiddenFill>
            </a:ext>
          </a:extLst>
        </p:spPr>
      </p:pic>
      <p:sp>
        <p:nvSpPr>
          <p:cNvPr id="2" name="Titel 1"/>
          <p:cNvSpPr>
            <a:spLocks noGrp="1"/>
          </p:cNvSpPr>
          <p:nvPr>
            <p:ph type="title"/>
          </p:nvPr>
        </p:nvSpPr>
        <p:spPr/>
        <p:txBody>
          <a:bodyPr>
            <a:normAutofit fontScale="90000"/>
          </a:bodyPr>
          <a:lstStyle/>
          <a:p>
            <a:r>
              <a:rPr lang="de-DE" dirty="0" smtClean="0"/>
              <a:t>Uni Bremen</a:t>
            </a:r>
            <a:endParaRPr lang="de-DE" dirty="0"/>
          </a:p>
        </p:txBody>
      </p:sp>
      <p:sp>
        <p:nvSpPr>
          <p:cNvPr id="4" name="Inhaltsplatzhalter 2"/>
          <p:cNvSpPr>
            <a:spLocks noGrp="1"/>
          </p:cNvSpPr>
          <p:nvPr>
            <p:ph idx="1"/>
          </p:nvPr>
        </p:nvSpPr>
        <p:spPr/>
        <p:txBody>
          <a:bodyPr>
            <a:normAutofit/>
          </a:bodyPr>
          <a:lstStyle/>
          <a:p>
            <a:r>
              <a:rPr lang="de-DE" dirty="0"/>
              <a:t>Drittmittel aus der gewerblichen Wirtschaft (2010) 	</a:t>
            </a:r>
            <a:br>
              <a:rPr lang="de-DE" dirty="0"/>
            </a:br>
            <a:r>
              <a:rPr lang="de-DE" dirty="0"/>
              <a:t>15.718.376 EUR </a:t>
            </a:r>
          </a:p>
          <a:p>
            <a:r>
              <a:rPr lang="de-DE" dirty="0"/>
              <a:t>Prozentual am Drittmitteletat (2010) </a:t>
            </a:r>
            <a:br>
              <a:rPr lang="de-DE" dirty="0"/>
            </a:br>
            <a:r>
              <a:rPr lang="de-DE" dirty="0"/>
              <a:t>17,2 % </a:t>
            </a:r>
          </a:p>
          <a:p>
            <a:r>
              <a:rPr lang="de-DE" dirty="0"/>
              <a:t>20 Stiftungsprofessuren</a:t>
            </a:r>
          </a:p>
        </p:txBody>
      </p:sp>
      <p:sp>
        <p:nvSpPr>
          <p:cNvPr id="9" name="Rechteck 8"/>
          <p:cNvSpPr/>
          <p:nvPr/>
        </p:nvSpPr>
        <p:spPr>
          <a:xfrm>
            <a:off x="324099" y="980727"/>
            <a:ext cx="2876302" cy="5106988"/>
          </a:xfrm>
          <a:prstGeom prst="rect">
            <a:avLst/>
          </a:prstGeom>
          <a:noFill/>
          <a:ln>
            <a:solidFill>
              <a:schemeClr val="tx2">
                <a:lumMod val="7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a:p>
        </p:txBody>
      </p:sp>
      <p:sp>
        <p:nvSpPr>
          <p:cNvPr id="8" name="Rechteck 7"/>
          <p:cNvSpPr/>
          <p:nvPr/>
        </p:nvSpPr>
        <p:spPr>
          <a:xfrm>
            <a:off x="339725" y="4797152"/>
            <a:ext cx="2860676" cy="1200329"/>
          </a:xfrm>
          <a:prstGeom prst="rect">
            <a:avLst/>
          </a:prstGeom>
        </p:spPr>
        <p:txBody>
          <a:bodyPr wrap="square">
            <a:spAutoFit/>
          </a:bodyPr>
          <a:lstStyle/>
          <a:p>
            <a:r>
              <a:rPr lang="de-DE" dirty="0" smtClean="0"/>
              <a:t>Legende	- unbekannt</a:t>
            </a:r>
            <a:endParaRPr lang="de-DE" dirty="0"/>
          </a:p>
          <a:p>
            <a:r>
              <a:rPr lang="de-DE" dirty="0" smtClean="0"/>
              <a:t>	</a:t>
            </a:r>
            <a:r>
              <a:rPr lang="de-DE" dirty="0">
                <a:solidFill>
                  <a:srgbClr val="C00000"/>
                </a:solidFill>
              </a:rPr>
              <a:t>- </a:t>
            </a:r>
            <a:r>
              <a:rPr lang="de-DE" dirty="0" smtClean="0">
                <a:solidFill>
                  <a:srgbClr val="C00000"/>
                </a:solidFill>
              </a:rPr>
              <a:t>gewerbliche 	  Wirtschaft</a:t>
            </a:r>
            <a:endParaRPr lang="de-DE" dirty="0">
              <a:solidFill>
                <a:srgbClr val="C00000"/>
              </a:solidFill>
            </a:endParaRPr>
          </a:p>
          <a:p>
            <a:r>
              <a:rPr lang="de-DE" dirty="0" smtClean="0"/>
              <a:t>	</a:t>
            </a:r>
            <a:r>
              <a:rPr lang="de-DE" dirty="0">
                <a:solidFill>
                  <a:schemeClr val="tx2">
                    <a:lumMod val="60000"/>
                    <a:lumOff val="40000"/>
                  </a:schemeClr>
                </a:solidFill>
              </a:rPr>
              <a:t>- </a:t>
            </a:r>
            <a:r>
              <a:rPr lang="de-DE" dirty="0" smtClean="0">
                <a:solidFill>
                  <a:schemeClr val="tx2">
                    <a:lumMod val="60000"/>
                    <a:lumOff val="40000"/>
                  </a:schemeClr>
                </a:solidFill>
              </a:rPr>
              <a:t>restliche </a:t>
            </a:r>
            <a:r>
              <a:rPr lang="de-DE" dirty="0">
                <a:solidFill>
                  <a:schemeClr val="tx2">
                    <a:lumMod val="60000"/>
                    <a:lumOff val="40000"/>
                  </a:schemeClr>
                </a:solidFill>
              </a:rPr>
              <a:t>M</a:t>
            </a:r>
            <a:r>
              <a:rPr lang="de-DE" dirty="0" smtClean="0">
                <a:solidFill>
                  <a:schemeClr val="tx2">
                    <a:lumMod val="60000"/>
                    <a:lumOff val="40000"/>
                  </a:schemeClr>
                </a:solidFill>
              </a:rPr>
              <a:t>itteln</a:t>
            </a:r>
            <a:endParaRPr lang="de-DE" dirty="0">
              <a:solidFill>
                <a:schemeClr val="tx2">
                  <a:lumMod val="60000"/>
                  <a:lumOff val="40000"/>
                </a:schemeClr>
              </a:solidFill>
            </a:endParaRPr>
          </a:p>
        </p:txBody>
      </p:sp>
      <p:sp>
        <p:nvSpPr>
          <p:cNvPr id="10" name="Rechteck 9"/>
          <p:cNvSpPr/>
          <p:nvPr/>
        </p:nvSpPr>
        <p:spPr>
          <a:xfrm>
            <a:off x="2176003" y="4499828"/>
            <a:ext cx="1027845" cy="369332"/>
          </a:xfrm>
          <a:prstGeom prst="rect">
            <a:avLst/>
          </a:prstGeom>
        </p:spPr>
        <p:txBody>
          <a:bodyPr wrap="none">
            <a:spAutoFit/>
          </a:bodyPr>
          <a:lstStyle/>
          <a:p>
            <a:r>
              <a:rPr lang="de-DE" dirty="0"/>
              <a:t>[</a:t>
            </a:r>
            <a:r>
              <a:rPr lang="de-DE" dirty="0" smtClean="0"/>
              <a:t>FIHOB4]</a:t>
            </a:r>
            <a:endParaRPr lang="de-DE" dirty="0"/>
          </a:p>
        </p:txBody>
      </p:sp>
    </p:spTree>
    <p:extLst>
      <p:ext uri="{BB962C8B-B14F-4D97-AF65-F5344CB8AC3E}">
        <p14:creationId xmlns:p14="http://schemas.microsoft.com/office/powerpoint/2010/main" val="4027600627"/>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hteck 6"/>
          <p:cNvSpPr/>
          <p:nvPr/>
        </p:nvSpPr>
        <p:spPr>
          <a:xfrm>
            <a:off x="327546" y="980727"/>
            <a:ext cx="2876302" cy="5106988"/>
          </a:xfrm>
          <a:prstGeom prst="rect">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a:p>
        </p:txBody>
      </p:sp>
      <p:pic>
        <p:nvPicPr>
          <p:cNvPr id="5122" name="Picture 2" descr="C:\Users\daj.BREMEN\Dropbox\Sonstiges\Arbeit\Uni\Projektmanagement und Wissenschaftskultur\Referat\Texte Brian\snapshot2.png"/>
          <p:cNvPicPr>
            <a:picLocks noChangeAspect="1" noChangeArrowheads="1"/>
          </p:cNvPicPr>
          <p:nvPr/>
        </p:nvPicPr>
        <p:blipFill rotWithShape="1">
          <a:blip r:embed="rId3">
            <a:extLst>
              <a:ext uri="{28A0092B-C50C-407E-A947-70E740481C1C}">
                <a14:useLocalDpi xmlns:a14="http://schemas.microsoft.com/office/drawing/2010/main" val="0"/>
              </a:ext>
            </a:extLst>
          </a:blip>
          <a:srcRect l="8899" r="10496" b="2249"/>
          <a:stretch/>
        </p:blipFill>
        <p:spPr bwMode="auto">
          <a:xfrm>
            <a:off x="324098" y="976640"/>
            <a:ext cx="2879749" cy="3433435"/>
          </a:xfrm>
          <a:prstGeom prst="rect">
            <a:avLst/>
          </a:prstGeom>
          <a:noFill/>
          <a:extLst>
            <a:ext uri="{909E8E84-426E-40DD-AFC4-6F175D3DCCD1}">
              <a14:hiddenFill xmlns:a14="http://schemas.microsoft.com/office/drawing/2010/main">
                <a:solidFill>
                  <a:srgbClr val="FFFFFF"/>
                </a:solidFill>
              </a14:hiddenFill>
            </a:ext>
          </a:extLst>
        </p:spPr>
      </p:pic>
      <p:sp>
        <p:nvSpPr>
          <p:cNvPr id="2" name="Titel 1"/>
          <p:cNvSpPr>
            <a:spLocks noGrp="1"/>
          </p:cNvSpPr>
          <p:nvPr>
            <p:ph type="title"/>
          </p:nvPr>
        </p:nvSpPr>
        <p:spPr/>
        <p:txBody>
          <a:bodyPr>
            <a:normAutofit fontScale="90000"/>
          </a:bodyPr>
          <a:lstStyle/>
          <a:p>
            <a:r>
              <a:rPr lang="de-DE" dirty="0" smtClean="0"/>
              <a:t>Hochschule Bremen</a:t>
            </a:r>
            <a:endParaRPr lang="de-DE" dirty="0"/>
          </a:p>
        </p:txBody>
      </p:sp>
      <p:sp>
        <p:nvSpPr>
          <p:cNvPr id="4" name="Inhaltsplatzhalter 2"/>
          <p:cNvSpPr>
            <a:spLocks noGrp="1"/>
          </p:cNvSpPr>
          <p:nvPr>
            <p:ph idx="1"/>
          </p:nvPr>
        </p:nvSpPr>
        <p:spPr/>
        <p:txBody>
          <a:bodyPr>
            <a:normAutofit/>
          </a:bodyPr>
          <a:lstStyle/>
          <a:p>
            <a:r>
              <a:rPr lang="de-DE" dirty="0"/>
              <a:t>Drittmittel aus der gewerblichen Wirtschaft (2010) 	</a:t>
            </a:r>
            <a:r>
              <a:rPr lang="de-DE" dirty="0" smtClean="0"/>
              <a:t/>
            </a:r>
            <a:br>
              <a:rPr lang="de-DE" dirty="0" smtClean="0"/>
            </a:br>
            <a:r>
              <a:rPr lang="de-DE" dirty="0" smtClean="0"/>
              <a:t>4.898.229 </a:t>
            </a:r>
            <a:r>
              <a:rPr lang="de-DE" dirty="0"/>
              <a:t>EUR</a:t>
            </a:r>
          </a:p>
          <a:p>
            <a:r>
              <a:rPr lang="de-DE" dirty="0"/>
              <a:t>Prozentual am Drittmitteletat (</a:t>
            </a:r>
            <a:r>
              <a:rPr lang="de-DE" dirty="0" smtClean="0"/>
              <a:t>2010)</a:t>
            </a:r>
            <a:br>
              <a:rPr lang="de-DE" dirty="0" smtClean="0"/>
            </a:br>
            <a:r>
              <a:rPr lang="de-DE" dirty="0" smtClean="0"/>
              <a:t>100,0 </a:t>
            </a:r>
            <a:r>
              <a:rPr lang="de-DE" dirty="0"/>
              <a:t>% </a:t>
            </a:r>
          </a:p>
          <a:p>
            <a:r>
              <a:rPr lang="de-DE" dirty="0"/>
              <a:t>3 Stiftungsprofessur</a:t>
            </a:r>
          </a:p>
        </p:txBody>
      </p:sp>
      <p:sp>
        <p:nvSpPr>
          <p:cNvPr id="9" name="Rechteck 8"/>
          <p:cNvSpPr/>
          <p:nvPr/>
        </p:nvSpPr>
        <p:spPr>
          <a:xfrm>
            <a:off x="324099" y="980727"/>
            <a:ext cx="2876302" cy="5106988"/>
          </a:xfrm>
          <a:prstGeom prst="rect">
            <a:avLst/>
          </a:prstGeom>
          <a:noFill/>
          <a:ln>
            <a:solidFill>
              <a:schemeClr val="tx2">
                <a:lumMod val="7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a:p>
        </p:txBody>
      </p:sp>
      <p:sp>
        <p:nvSpPr>
          <p:cNvPr id="8" name="Rechteck 7"/>
          <p:cNvSpPr/>
          <p:nvPr/>
        </p:nvSpPr>
        <p:spPr>
          <a:xfrm>
            <a:off x="339725" y="4797152"/>
            <a:ext cx="2860676" cy="1200329"/>
          </a:xfrm>
          <a:prstGeom prst="rect">
            <a:avLst/>
          </a:prstGeom>
        </p:spPr>
        <p:txBody>
          <a:bodyPr wrap="square">
            <a:spAutoFit/>
          </a:bodyPr>
          <a:lstStyle/>
          <a:p>
            <a:r>
              <a:rPr lang="de-DE" dirty="0" smtClean="0"/>
              <a:t>Legende	- unbekannt</a:t>
            </a:r>
            <a:endParaRPr lang="de-DE" dirty="0"/>
          </a:p>
          <a:p>
            <a:r>
              <a:rPr lang="de-DE" dirty="0" smtClean="0"/>
              <a:t>	</a:t>
            </a:r>
            <a:r>
              <a:rPr lang="de-DE" dirty="0">
                <a:solidFill>
                  <a:srgbClr val="C00000"/>
                </a:solidFill>
              </a:rPr>
              <a:t>- </a:t>
            </a:r>
            <a:r>
              <a:rPr lang="de-DE" dirty="0" smtClean="0">
                <a:solidFill>
                  <a:srgbClr val="C00000"/>
                </a:solidFill>
              </a:rPr>
              <a:t>gewerbliche 	  Wirtschaft</a:t>
            </a:r>
            <a:endParaRPr lang="de-DE" dirty="0">
              <a:solidFill>
                <a:srgbClr val="C00000"/>
              </a:solidFill>
            </a:endParaRPr>
          </a:p>
          <a:p>
            <a:r>
              <a:rPr lang="de-DE" dirty="0" smtClean="0"/>
              <a:t>	</a:t>
            </a:r>
            <a:r>
              <a:rPr lang="de-DE" dirty="0">
                <a:solidFill>
                  <a:schemeClr val="tx2">
                    <a:lumMod val="60000"/>
                    <a:lumOff val="40000"/>
                  </a:schemeClr>
                </a:solidFill>
              </a:rPr>
              <a:t>- restliche </a:t>
            </a:r>
            <a:r>
              <a:rPr lang="de-DE" dirty="0" smtClean="0">
                <a:solidFill>
                  <a:schemeClr val="tx2">
                    <a:lumMod val="60000"/>
                    <a:lumOff val="40000"/>
                  </a:schemeClr>
                </a:solidFill>
              </a:rPr>
              <a:t>Mitteln</a:t>
            </a:r>
            <a:endParaRPr lang="de-DE" dirty="0">
              <a:solidFill>
                <a:schemeClr val="tx2">
                  <a:lumMod val="60000"/>
                  <a:lumOff val="40000"/>
                </a:schemeClr>
              </a:solidFill>
            </a:endParaRPr>
          </a:p>
        </p:txBody>
      </p:sp>
      <p:sp>
        <p:nvSpPr>
          <p:cNvPr id="10" name="Rechteck 9"/>
          <p:cNvSpPr/>
          <p:nvPr/>
        </p:nvSpPr>
        <p:spPr>
          <a:xfrm>
            <a:off x="2172556" y="4355812"/>
            <a:ext cx="1027845" cy="369332"/>
          </a:xfrm>
          <a:prstGeom prst="rect">
            <a:avLst/>
          </a:prstGeom>
        </p:spPr>
        <p:txBody>
          <a:bodyPr wrap="none">
            <a:spAutoFit/>
          </a:bodyPr>
          <a:lstStyle/>
          <a:p>
            <a:r>
              <a:rPr lang="de-DE" dirty="0"/>
              <a:t>[</a:t>
            </a:r>
            <a:r>
              <a:rPr lang="de-DE" dirty="0" smtClean="0"/>
              <a:t>FIHOB4]</a:t>
            </a:r>
            <a:endParaRPr lang="de-DE" dirty="0"/>
          </a:p>
        </p:txBody>
      </p:sp>
    </p:spTree>
    <p:extLst>
      <p:ext uri="{BB962C8B-B14F-4D97-AF65-F5344CB8AC3E}">
        <p14:creationId xmlns:p14="http://schemas.microsoft.com/office/powerpoint/2010/main" val="1890012334"/>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323528" y="188640"/>
            <a:ext cx="8363272" cy="580926"/>
          </a:xfrm>
        </p:spPr>
        <p:txBody>
          <a:bodyPr>
            <a:normAutofit fontScale="90000"/>
          </a:bodyPr>
          <a:lstStyle/>
          <a:p>
            <a:pPr lvl="0"/>
            <a:r>
              <a:rPr lang="de-DE" dirty="0" smtClean="0"/>
              <a:t>Gliederung</a:t>
            </a:r>
            <a:endParaRPr lang="de-DE" dirty="0"/>
          </a:p>
        </p:txBody>
      </p:sp>
      <p:sp>
        <p:nvSpPr>
          <p:cNvPr id="3" name="Inhaltsplatzhalter 2"/>
          <p:cNvSpPr>
            <a:spLocks noGrp="1"/>
          </p:cNvSpPr>
          <p:nvPr>
            <p:ph idx="1"/>
          </p:nvPr>
        </p:nvSpPr>
        <p:spPr/>
        <p:txBody>
          <a:bodyPr>
            <a:normAutofit lnSpcReduction="10000"/>
          </a:bodyPr>
          <a:lstStyle/>
          <a:p>
            <a:r>
              <a:rPr lang="de-DE" dirty="0">
                <a:solidFill>
                  <a:schemeClr val="bg1">
                    <a:lumMod val="65000"/>
                  </a:schemeClr>
                </a:solidFill>
              </a:rPr>
              <a:t>Moral und </a:t>
            </a:r>
            <a:r>
              <a:rPr lang="de-DE" dirty="0" smtClean="0">
                <a:solidFill>
                  <a:schemeClr val="bg1">
                    <a:lumMod val="65000"/>
                  </a:schemeClr>
                </a:solidFill>
              </a:rPr>
              <a:t>Ethik </a:t>
            </a:r>
            <a:br>
              <a:rPr lang="de-DE" dirty="0" smtClean="0">
                <a:solidFill>
                  <a:schemeClr val="bg1">
                    <a:lumMod val="65000"/>
                  </a:schemeClr>
                </a:solidFill>
              </a:rPr>
            </a:br>
            <a:r>
              <a:rPr lang="de-DE" sz="2000" dirty="0" smtClean="0">
                <a:solidFill>
                  <a:schemeClr val="bg1">
                    <a:lumMod val="65000"/>
                  </a:schemeClr>
                </a:solidFill>
              </a:rPr>
              <a:t>von </a:t>
            </a:r>
            <a:r>
              <a:rPr lang="de-DE" sz="2000" dirty="0" err="1">
                <a:solidFill>
                  <a:schemeClr val="bg1">
                    <a:lumMod val="65000"/>
                  </a:schemeClr>
                </a:solidFill>
              </a:rPr>
              <a:t>Glaucia</a:t>
            </a:r>
            <a:r>
              <a:rPr lang="de-DE" sz="2000" dirty="0">
                <a:solidFill>
                  <a:schemeClr val="bg1">
                    <a:lumMod val="65000"/>
                  </a:schemeClr>
                </a:solidFill>
              </a:rPr>
              <a:t> </a:t>
            </a:r>
            <a:r>
              <a:rPr lang="de-DE" sz="2000" dirty="0" err="1">
                <a:solidFill>
                  <a:schemeClr val="bg1">
                    <a:lumMod val="65000"/>
                  </a:schemeClr>
                </a:solidFill>
              </a:rPr>
              <a:t>Cancino</a:t>
            </a:r>
            <a:endParaRPr lang="de-DE" sz="2800" dirty="0" smtClean="0">
              <a:solidFill>
                <a:schemeClr val="bg1">
                  <a:lumMod val="65000"/>
                </a:schemeClr>
              </a:solidFill>
            </a:endParaRPr>
          </a:p>
          <a:p>
            <a:r>
              <a:rPr lang="de-DE" dirty="0" smtClean="0">
                <a:solidFill>
                  <a:schemeClr val="bg1">
                    <a:lumMod val="65000"/>
                  </a:schemeClr>
                </a:solidFill>
              </a:rPr>
              <a:t>Beeinflussung </a:t>
            </a:r>
            <a:r>
              <a:rPr lang="de-DE" dirty="0">
                <a:solidFill>
                  <a:schemeClr val="bg1">
                    <a:lumMod val="65000"/>
                  </a:schemeClr>
                </a:solidFill>
              </a:rPr>
              <a:t>der </a:t>
            </a:r>
            <a:r>
              <a:rPr lang="de-DE" dirty="0" smtClean="0">
                <a:solidFill>
                  <a:schemeClr val="bg1">
                    <a:lumMod val="65000"/>
                  </a:schemeClr>
                </a:solidFill>
              </a:rPr>
              <a:t>Wissenschaft </a:t>
            </a:r>
            <a:br>
              <a:rPr lang="de-DE" dirty="0" smtClean="0">
                <a:solidFill>
                  <a:schemeClr val="bg1">
                    <a:lumMod val="65000"/>
                  </a:schemeClr>
                </a:solidFill>
              </a:rPr>
            </a:br>
            <a:r>
              <a:rPr lang="de-DE" sz="2000" dirty="0" smtClean="0">
                <a:solidFill>
                  <a:schemeClr val="bg1">
                    <a:lumMod val="65000"/>
                  </a:schemeClr>
                </a:solidFill>
              </a:rPr>
              <a:t>von </a:t>
            </a:r>
            <a:r>
              <a:rPr lang="de-DE" sz="2000" dirty="0">
                <a:solidFill>
                  <a:schemeClr val="bg1">
                    <a:lumMod val="65000"/>
                  </a:schemeClr>
                </a:solidFill>
              </a:rPr>
              <a:t>Elena </a:t>
            </a:r>
            <a:r>
              <a:rPr lang="de-DE" sz="2000" dirty="0" smtClean="0">
                <a:solidFill>
                  <a:schemeClr val="bg1">
                    <a:lumMod val="65000"/>
                  </a:schemeClr>
                </a:solidFill>
              </a:rPr>
              <a:t>Maier</a:t>
            </a:r>
            <a:endParaRPr lang="de-DE" dirty="0">
              <a:solidFill>
                <a:schemeClr val="bg1">
                  <a:lumMod val="65000"/>
                </a:schemeClr>
              </a:solidFill>
            </a:endParaRPr>
          </a:p>
          <a:p>
            <a:r>
              <a:rPr lang="de-DE" dirty="0">
                <a:solidFill>
                  <a:schemeClr val="bg1">
                    <a:lumMod val="65000"/>
                  </a:schemeClr>
                </a:solidFill>
              </a:rPr>
              <a:t>Gesetzlicher </a:t>
            </a:r>
            <a:r>
              <a:rPr lang="de-DE" dirty="0" smtClean="0">
                <a:solidFill>
                  <a:schemeClr val="bg1">
                    <a:lumMod val="65000"/>
                  </a:schemeClr>
                </a:solidFill>
              </a:rPr>
              <a:t>Rahmen </a:t>
            </a:r>
            <a:br>
              <a:rPr lang="de-DE" dirty="0" smtClean="0">
                <a:solidFill>
                  <a:schemeClr val="bg1">
                    <a:lumMod val="65000"/>
                  </a:schemeClr>
                </a:solidFill>
              </a:rPr>
            </a:br>
            <a:r>
              <a:rPr lang="de-DE" sz="2000" dirty="0" smtClean="0">
                <a:solidFill>
                  <a:schemeClr val="bg1">
                    <a:lumMod val="65000"/>
                  </a:schemeClr>
                </a:solidFill>
              </a:rPr>
              <a:t>von Dana </a:t>
            </a:r>
            <a:r>
              <a:rPr lang="de-DE" sz="2000" dirty="0" err="1" smtClean="0">
                <a:solidFill>
                  <a:schemeClr val="bg1">
                    <a:lumMod val="65000"/>
                  </a:schemeClr>
                </a:solidFill>
              </a:rPr>
              <a:t>Jenett</a:t>
            </a:r>
            <a:endParaRPr lang="de-DE" sz="2000" dirty="0">
              <a:solidFill>
                <a:schemeClr val="bg1">
                  <a:lumMod val="65000"/>
                </a:schemeClr>
              </a:solidFill>
            </a:endParaRPr>
          </a:p>
          <a:p>
            <a:r>
              <a:rPr lang="de-DE" dirty="0">
                <a:solidFill>
                  <a:schemeClr val="bg1">
                    <a:lumMod val="65000"/>
                  </a:schemeClr>
                </a:solidFill>
              </a:rPr>
              <a:t>Selbsteinschränkung der </a:t>
            </a:r>
            <a:r>
              <a:rPr lang="de-DE" dirty="0" smtClean="0">
                <a:solidFill>
                  <a:schemeClr val="bg1">
                    <a:lumMod val="65000"/>
                  </a:schemeClr>
                </a:solidFill>
              </a:rPr>
              <a:t>Universitäten </a:t>
            </a:r>
            <a:br>
              <a:rPr lang="de-DE" dirty="0" smtClean="0">
                <a:solidFill>
                  <a:schemeClr val="bg1">
                    <a:lumMod val="65000"/>
                  </a:schemeClr>
                </a:solidFill>
              </a:rPr>
            </a:br>
            <a:r>
              <a:rPr lang="de-DE" sz="2000" dirty="0" smtClean="0">
                <a:solidFill>
                  <a:schemeClr val="bg1">
                    <a:lumMod val="65000"/>
                  </a:schemeClr>
                </a:solidFill>
              </a:rPr>
              <a:t>von Nico Lehmann</a:t>
            </a:r>
            <a:endParaRPr lang="de-DE" sz="2000" dirty="0">
              <a:solidFill>
                <a:schemeClr val="bg1">
                  <a:lumMod val="65000"/>
                </a:schemeClr>
              </a:solidFill>
            </a:endParaRPr>
          </a:p>
          <a:p>
            <a:r>
              <a:rPr lang="de-DE" dirty="0">
                <a:solidFill>
                  <a:schemeClr val="bg1">
                    <a:lumMod val="65000"/>
                  </a:schemeClr>
                </a:solidFill>
              </a:rPr>
              <a:t>Finanzierung in der </a:t>
            </a:r>
            <a:r>
              <a:rPr lang="de-DE" dirty="0" smtClean="0">
                <a:solidFill>
                  <a:schemeClr val="bg1">
                    <a:lumMod val="65000"/>
                  </a:schemeClr>
                </a:solidFill>
              </a:rPr>
              <a:t>Hochschulforschung </a:t>
            </a:r>
            <a:br>
              <a:rPr lang="de-DE" dirty="0" smtClean="0">
                <a:solidFill>
                  <a:schemeClr val="bg1">
                    <a:lumMod val="65000"/>
                  </a:schemeClr>
                </a:solidFill>
              </a:rPr>
            </a:br>
            <a:r>
              <a:rPr lang="de-DE" sz="2000" dirty="0" smtClean="0">
                <a:solidFill>
                  <a:schemeClr val="bg1">
                    <a:lumMod val="65000"/>
                  </a:schemeClr>
                </a:solidFill>
              </a:rPr>
              <a:t>von </a:t>
            </a:r>
            <a:r>
              <a:rPr lang="de-DE" sz="2000" dirty="0">
                <a:solidFill>
                  <a:schemeClr val="bg1">
                    <a:lumMod val="65000"/>
                  </a:schemeClr>
                </a:solidFill>
              </a:rPr>
              <a:t>Brian </a:t>
            </a:r>
            <a:r>
              <a:rPr lang="de-DE" sz="2000" dirty="0" err="1">
                <a:solidFill>
                  <a:schemeClr val="bg1">
                    <a:lumMod val="65000"/>
                  </a:schemeClr>
                </a:solidFill>
              </a:rPr>
              <a:t>Tietzen</a:t>
            </a:r>
            <a:r>
              <a:rPr lang="de-DE" sz="2000" dirty="0">
                <a:solidFill>
                  <a:schemeClr val="bg1">
                    <a:lumMod val="65000"/>
                  </a:schemeClr>
                </a:solidFill>
              </a:rPr>
              <a:t> </a:t>
            </a:r>
            <a:r>
              <a:rPr lang="de-DE" sz="2000" dirty="0" smtClean="0">
                <a:solidFill>
                  <a:schemeClr val="bg1">
                    <a:lumMod val="65000"/>
                  </a:schemeClr>
                </a:solidFill>
              </a:rPr>
              <a:t> </a:t>
            </a:r>
            <a:endParaRPr lang="de-DE" sz="2000" dirty="0">
              <a:solidFill>
                <a:schemeClr val="bg1">
                  <a:lumMod val="65000"/>
                </a:schemeClr>
              </a:solidFill>
            </a:endParaRPr>
          </a:p>
          <a:p>
            <a:r>
              <a:rPr lang="de-DE" dirty="0"/>
              <a:t>Gesellschaften für </a:t>
            </a:r>
            <a:r>
              <a:rPr lang="de-DE" dirty="0" smtClean="0"/>
              <a:t>Verantwortung </a:t>
            </a:r>
            <a:br>
              <a:rPr lang="de-DE" dirty="0" smtClean="0"/>
            </a:br>
            <a:r>
              <a:rPr lang="de-DE" sz="2000" dirty="0" smtClean="0"/>
              <a:t>von </a:t>
            </a:r>
            <a:r>
              <a:rPr lang="de-DE" sz="2000" dirty="0"/>
              <a:t>Kristina </a:t>
            </a:r>
            <a:r>
              <a:rPr lang="de-DE" sz="2000" dirty="0" err="1"/>
              <a:t>Tschupin</a:t>
            </a:r>
            <a:endParaRPr lang="de-DE" sz="2000" dirty="0"/>
          </a:p>
          <a:p>
            <a:endParaRPr lang="de-DE" dirty="0"/>
          </a:p>
        </p:txBody>
      </p:sp>
    </p:spTree>
    <p:extLst>
      <p:ext uri="{BB962C8B-B14F-4D97-AF65-F5344CB8AC3E}">
        <p14:creationId xmlns:p14="http://schemas.microsoft.com/office/powerpoint/2010/main" val="370616358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Autofit/>
          </a:bodyPr>
          <a:lstStyle/>
          <a:p>
            <a:r>
              <a:rPr lang="de-DE" sz="2800" dirty="0"/>
              <a:t>Wieso betrifft Wissenschaft </a:t>
            </a:r>
            <a:r>
              <a:rPr lang="de-DE" sz="2800" dirty="0" smtClean="0"/>
              <a:t>die Gesellschaft?</a:t>
            </a:r>
            <a:endParaRPr lang="de-DE" sz="2800" dirty="0"/>
          </a:p>
        </p:txBody>
      </p:sp>
      <p:sp>
        <p:nvSpPr>
          <p:cNvPr id="4" name="Inhaltsplatzhalter 2"/>
          <p:cNvSpPr>
            <a:spLocks noGrp="1"/>
          </p:cNvSpPr>
          <p:nvPr>
            <p:ph idx="1"/>
          </p:nvPr>
        </p:nvSpPr>
        <p:spPr/>
        <p:txBody>
          <a:bodyPr>
            <a:normAutofit lnSpcReduction="10000"/>
          </a:bodyPr>
          <a:lstStyle/>
          <a:p>
            <a:r>
              <a:rPr lang="de-DE" sz="2800" b="1" dirty="0"/>
              <a:t>Umdenken:</a:t>
            </a:r>
            <a:r>
              <a:rPr lang="de-DE" sz="2800" dirty="0"/>
              <a:t> Abwurf der Atombomben auf Hiroshima und </a:t>
            </a:r>
            <a:r>
              <a:rPr lang="de-DE" sz="2800" dirty="0" smtClean="0"/>
              <a:t>Nagasaki</a:t>
            </a:r>
          </a:p>
          <a:p>
            <a:r>
              <a:rPr lang="de-DE" sz="2800" b="1" dirty="0"/>
              <a:t>Dual </a:t>
            </a:r>
            <a:r>
              <a:rPr lang="de-DE" sz="2800" b="1" dirty="0" err="1"/>
              <a:t>Use</a:t>
            </a:r>
            <a:r>
              <a:rPr lang="de-DE" sz="2800" dirty="0"/>
              <a:t>: Produkt für zivile und militärische </a:t>
            </a:r>
            <a:r>
              <a:rPr lang="de-DE" sz="2800" dirty="0" smtClean="0"/>
              <a:t>Zwecke</a:t>
            </a:r>
          </a:p>
          <a:p>
            <a:r>
              <a:rPr lang="de-DE" sz="2800" b="1" dirty="0"/>
              <a:t>Schädlich obwohl Nützlich</a:t>
            </a:r>
            <a:r>
              <a:rPr lang="de-DE" sz="2800" dirty="0"/>
              <a:t>: schwierige ethische und Verantwortungsfragen</a:t>
            </a:r>
          </a:p>
          <a:p>
            <a:r>
              <a:rPr lang="de-DE" sz="2800" b="1" dirty="0"/>
              <a:t>Notwendigkeit eines Berufsethos: </a:t>
            </a:r>
            <a:r>
              <a:rPr lang="de-DE" sz="2800" dirty="0"/>
              <a:t>Kein „Verstecken“ hinter dem eigenen </a:t>
            </a:r>
            <a:r>
              <a:rPr lang="de-DE" sz="2800" dirty="0" smtClean="0"/>
              <a:t>Sachgebiet</a:t>
            </a:r>
            <a:endParaRPr lang="de-DE" sz="2800" dirty="0"/>
          </a:p>
        </p:txBody>
      </p:sp>
      <p:sp>
        <p:nvSpPr>
          <p:cNvPr id="8" name="Rechteck 7"/>
          <p:cNvSpPr/>
          <p:nvPr/>
        </p:nvSpPr>
        <p:spPr>
          <a:xfrm>
            <a:off x="327546" y="980727"/>
            <a:ext cx="2876302" cy="5106988"/>
          </a:xfrm>
          <a:prstGeom prst="rect">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a:p>
        </p:txBody>
      </p:sp>
      <p:pic>
        <p:nvPicPr>
          <p:cNvPr id="10" name="Grafik 9"/>
          <p:cNvPicPr/>
          <p:nvPr/>
        </p:nvPicPr>
        <p:blipFill rotWithShape="1">
          <a:blip r:embed="rId3"/>
          <a:srcRect l="19176" r="13490"/>
          <a:stretch/>
        </p:blipFill>
        <p:spPr>
          <a:xfrm>
            <a:off x="327546" y="980727"/>
            <a:ext cx="2876302" cy="5106988"/>
          </a:xfrm>
          <a:prstGeom prst="rect">
            <a:avLst/>
          </a:prstGeom>
        </p:spPr>
      </p:pic>
      <p:sp>
        <p:nvSpPr>
          <p:cNvPr id="11" name="Rechteck 10"/>
          <p:cNvSpPr/>
          <p:nvPr/>
        </p:nvSpPr>
        <p:spPr>
          <a:xfrm>
            <a:off x="324099" y="980727"/>
            <a:ext cx="2876302" cy="5106988"/>
          </a:xfrm>
          <a:prstGeom prst="rect">
            <a:avLst/>
          </a:prstGeom>
          <a:noFill/>
          <a:ln>
            <a:solidFill>
              <a:schemeClr val="tx2">
                <a:lumMod val="7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a:p>
        </p:txBody>
      </p:sp>
      <p:sp>
        <p:nvSpPr>
          <p:cNvPr id="7" name="Rechteck 6"/>
          <p:cNvSpPr/>
          <p:nvPr/>
        </p:nvSpPr>
        <p:spPr>
          <a:xfrm>
            <a:off x="2097263" y="5718383"/>
            <a:ext cx="1106585" cy="369332"/>
          </a:xfrm>
          <a:prstGeom prst="rect">
            <a:avLst/>
          </a:prstGeom>
        </p:spPr>
        <p:txBody>
          <a:bodyPr wrap="none">
            <a:spAutoFit/>
          </a:bodyPr>
          <a:lstStyle/>
          <a:p>
            <a:r>
              <a:rPr lang="de-DE" dirty="0" smtClean="0">
                <a:solidFill>
                  <a:schemeClr val="bg1"/>
                </a:solidFill>
              </a:rPr>
              <a:t>[GEVOB1]</a:t>
            </a:r>
            <a:endParaRPr lang="de-DE" dirty="0">
              <a:solidFill>
                <a:schemeClr val="bg1"/>
              </a:solidFill>
            </a:endParaRPr>
          </a:p>
        </p:txBody>
      </p:sp>
    </p:spTree>
    <p:extLst>
      <p:ext uri="{BB962C8B-B14F-4D97-AF65-F5344CB8AC3E}">
        <p14:creationId xmlns:p14="http://schemas.microsoft.com/office/powerpoint/2010/main" val="304656789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lt;center&gt;Klonschaf Dolly, geboren am 05.07.1996. Im Februar 2003 musste Dolly eingeschläfert werden. (&amp;copy AP)&lt;/center&gt;"/>
          <p:cNvPicPr>
            <a:picLocks noChangeAspect="1" noChangeArrowheads="1"/>
          </p:cNvPicPr>
          <p:nvPr/>
        </p:nvPicPr>
        <p:blipFill rotWithShape="1">
          <a:blip r:embed="rId3">
            <a:extLst>
              <a:ext uri="{28A0092B-C50C-407E-A947-70E740481C1C}">
                <a14:useLocalDpi xmlns:a14="http://schemas.microsoft.com/office/drawing/2010/main" val="0"/>
              </a:ext>
            </a:extLst>
          </a:blip>
          <a:srcRect l="4360" t="1904" r="1085"/>
          <a:stretch/>
        </p:blipFill>
        <p:spPr bwMode="auto">
          <a:xfrm>
            <a:off x="132904" y="103934"/>
            <a:ext cx="8884095" cy="6144468"/>
          </a:xfrm>
          <a:prstGeom prst="rect">
            <a:avLst/>
          </a:prstGeom>
          <a:noFill/>
          <a:ln>
            <a:solidFill>
              <a:schemeClr val="accent1">
                <a:lumMod val="50000"/>
              </a:schemeClr>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0755666"/>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DE" dirty="0" smtClean="0"/>
              <a:t>GVW (1/2)</a:t>
            </a:r>
            <a:endParaRPr lang="de-DE" dirty="0"/>
          </a:p>
        </p:txBody>
      </p:sp>
      <p:sp>
        <p:nvSpPr>
          <p:cNvPr id="3" name="Inhaltsplatzhalter 2"/>
          <p:cNvSpPr>
            <a:spLocks noGrp="1"/>
          </p:cNvSpPr>
          <p:nvPr>
            <p:ph idx="1"/>
          </p:nvPr>
        </p:nvSpPr>
        <p:spPr>
          <a:xfrm>
            <a:off x="327545" y="980728"/>
            <a:ext cx="8359255" cy="3456384"/>
          </a:xfrm>
        </p:spPr>
        <p:txBody>
          <a:bodyPr>
            <a:noAutofit/>
          </a:bodyPr>
          <a:lstStyle/>
          <a:p>
            <a:r>
              <a:rPr lang="de-DE" sz="2800" dirty="0"/>
              <a:t>Gesellschaft für Verantwortung in der Wissenschaft e.V. </a:t>
            </a:r>
            <a:endParaRPr lang="de-DE" sz="2800" dirty="0" smtClean="0"/>
          </a:p>
          <a:p>
            <a:r>
              <a:rPr lang="de-DE" sz="2800" dirty="0"/>
              <a:t>1945: </a:t>
            </a:r>
            <a:r>
              <a:rPr lang="de-DE" sz="2800" i="1" dirty="0"/>
              <a:t>Society </a:t>
            </a:r>
            <a:r>
              <a:rPr lang="de-DE" sz="2800" i="1" dirty="0" err="1"/>
              <a:t>for</a:t>
            </a:r>
            <a:r>
              <a:rPr lang="de-DE" sz="2800" i="1" dirty="0"/>
              <a:t> </a:t>
            </a:r>
            <a:r>
              <a:rPr lang="de-DE" sz="2800" i="1" dirty="0" err="1"/>
              <a:t>Social</a:t>
            </a:r>
            <a:r>
              <a:rPr lang="de-DE" sz="2800" i="1" dirty="0"/>
              <a:t> </a:t>
            </a:r>
            <a:r>
              <a:rPr lang="de-DE" sz="2800" i="1" dirty="0" err="1"/>
              <a:t>Responsibility</a:t>
            </a:r>
            <a:r>
              <a:rPr lang="de-DE" sz="2800" i="1" dirty="0"/>
              <a:t> in Science</a:t>
            </a:r>
            <a:r>
              <a:rPr lang="de-DE" sz="2800" dirty="0"/>
              <a:t> (SSRS) in </a:t>
            </a:r>
            <a:r>
              <a:rPr lang="de-DE" sz="2800" dirty="0" smtClean="0"/>
              <a:t>USA</a:t>
            </a:r>
          </a:p>
          <a:p>
            <a:r>
              <a:rPr lang="de-DE" sz="2800" i="1" dirty="0"/>
              <a:t>1966: GVW  in Deutschland</a:t>
            </a:r>
          </a:p>
          <a:p>
            <a:pPr lvl="1"/>
            <a:r>
              <a:rPr lang="de-DE" sz="2000" dirty="0"/>
              <a:t>Persönlich moralische Verantwortung übernehmen</a:t>
            </a:r>
          </a:p>
          <a:p>
            <a:pPr lvl="1"/>
            <a:r>
              <a:rPr lang="de-DE" sz="2000" dirty="0"/>
              <a:t>Anderen helfen Mittel der Wissenschaft und Technik menschenwürdig zu </a:t>
            </a:r>
            <a:r>
              <a:rPr lang="de-DE" sz="2000" dirty="0" smtClean="0"/>
              <a:t>gebrauchen</a:t>
            </a:r>
            <a:endParaRPr lang="de-DE" sz="2000" dirty="0"/>
          </a:p>
        </p:txBody>
      </p:sp>
      <p:pic>
        <p:nvPicPr>
          <p:cNvPr id="8" name="Grafik 7"/>
          <p:cNvPicPr/>
          <p:nvPr/>
        </p:nvPicPr>
        <p:blipFill>
          <a:blip r:embed="rId3"/>
          <a:stretch>
            <a:fillRect/>
          </a:stretch>
        </p:blipFill>
        <p:spPr>
          <a:xfrm>
            <a:off x="2557782" y="4858536"/>
            <a:ext cx="3886426" cy="1162752"/>
          </a:xfrm>
          <a:prstGeom prst="rect">
            <a:avLst/>
          </a:prstGeom>
        </p:spPr>
      </p:pic>
      <p:sp>
        <p:nvSpPr>
          <p:cNvPr id="9" name="Rechteck 8"/>
          <p:cNvSpPr/>
          <p:nvPr/>
        </p:nvSpPr>
        <p:spPr>
          <a:xfrm>
            <a:off x="327545" y="4653136"/>
            <a:ext cx="8346901" cy="1434578"/>
          </a:xfrm>
          <a:prstGeom prst="rect">
            <a:avLst/>
          </a:prstGeom>
          <a:noFill/>
          <a:ln>
            <a:solidFill>
              <a:schemeClr val="accent1">
                <a:lumMod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de-DE"/>
          </a:p>
        </p:txBody>
      </p:sp>
      <p:cxnSp>
        <p:nvCxnSpPr>
          <p:cNvPr id="10" name="Gerade Verbindung 9"/>
          <p:cNvCxnSpPr/>
          <p:nvPr/>
        </p:nvCxnSpPr>
        <p:spPr>
          <a:xfrm>
            <a:off x="327545" y="4437112"/>
            <a:ext cx="834690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Rechteck 6"/>
          <p:cNvSpPr/>
          <p:nvPr/>
        </p:nvSpPr>
        <p:spPr>
          <a:xfrm>
            <a:off x="7567861" y="5718383"/>
            <a:ext cx="1106585" cy="369332"/>
          </a:xfrm>
          <a:prstGeom prst="rect">
            <a:avLst/>
          </a:prstGeom>
        </p:spPr>
        <p:txBody>
          <a:bodyPr wrap="none">
            <a:spAutoFit/>
          </a:bodyPr>
          <a:lstStyle/>
          <a:p>
            <a:r>
              <a:rPr lang="de-DE" dirty="0" smtClean="0"/>
              <a:t>[GEVOB2]</a:t>
            </a:r>
            <a:endParaRPr lang="de-DE" dirty="0"/>
          </a:p>
        </p:txBody>
      </p:sp>
    </p:spTree>
    <p:extLst>
      <p:ext uri="{BB962C8B-B14F-4D97-AF65-F5344CB8AC3E}">
        <p14:creationId xmlns:p14="http://schemas.microsoft.com/office/powerpoint/2010/main" val="173932199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DE" dirty="0" smtClean="0"/>
              <a:t>GVW (2/2)</a:t>
            </a:r>
            <a:endParaRPr lang="de-DE" dirty="0"/>
          </a:p>
        </p:txBody>
      </p:sp>
      <p:sp>
        <p:nvSpPr>
          <p:cNvPr id="3" name="Inhaltsplatzhalter 2"/>
          <p:cNvSpPr>
            <a:spLocks noGrp="1"/>
          </p:cNvSpPr>
          <p:nvPr>
            <p:ph idx="1"/>
          </p:nvPr>
        </p:nvSpPr>
        <p:spPr>
          <a:xfrm>
            <a:off x="327545" y="980728"/>
            <a:ext cx="8359255" cy="3456384"/>
          </a:xfrm>
        </p:spPr>
        <p:txBody>
          <a:bodyPr>
            <a:noAutofit/>
          </a:bodyPr>
          <a:lstStyle/>
          <a:p>
            <a:r>
              <a:rPr lang="de-DE" sz="2800" dirty="0" smtClean="0"/>
              <a:t>Organisiert </a:t>
            </a:r>
            <a:r>
              <a:rPr lang="de-DE" sz="2800" dirty="0"/>
              <a:t>Tagungen und veröffentlicht </a:t>
            </a:r>
            <a:r>
              <a:rPr lang="de-DE" sz="2800" dirty="0" smtClean="0"/>
              <a:t>Zeitschrift</a:t>
            </a:r>
          </a:p>
          <a:p>
            <a:r>
              <a:rPr lang="de-DE" sz="2800" dirty="0" smtClean="0"/>
              <a:t>Verleiht </a:t>
            </a:r>
            <a:r>
              <a:rPr lang="de-DE" sz="2800" b="1" dirty="0"/>
              <a:t>Max Born-Medaille</a:t>
            </a:r>
            <a:r>
              <a:rPr lang="de-DE" sz="2800" dirty="0"/>
              <a:t> für Verantwortung in der Wissenschaft</a:t>
            </a:r>
          </a:p>
        </p:txBody>
      </p:sp>
      <p:pic>
        <p:nvPicPr>
          <p:cNvPr id="11" name="Grafik 10"/>
          <p:cNvPicPr/>
          <p:nvPr/>
        </p:nvPicPr>
        <p:blipFill>
          <a:blip r:embed="rId3"/>
          <a:stretch>
            <a:fillRect/>
          </a:stretch>
        </p:blipFill>
        <p:spPr>
          <a:xfrm>
            <a:off x="2557782" y="4858536"/>
            <a:ext cx="3886426" cy="1162752"/>
          </a:xfrm>
          <a:prstGeom prst="rect">
            <a:avLst/>
          </a:prstGeom>
        </p:spPr>
      </p:pic>
      <p:sp>
        <p:nvSpPr>
          <p:cNvPr id="12" name="Rechteck 11"/>
          <p:cNvSpPr/>
          <p:nvPr/>
        </p:nvSpPr>
        <p:spPr>
          <a:xfrm>
            <a:off x="327545" y="4653136"/>
            <a:ext cx="8346901" cy="1434578"/>
          </a:xfrm>
          <a:prstGeom prst="rect">
            <a:avLst/>
          </a:prstGeom>
          <a:noFill/>
          <a:ln>
            <a:solidFill>
              <a:schemeClr val="accent1">
                <a:lumMod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de-DE"/>
          </a:p>
        </p:txBody>
      </p:sp>
      <p:cxnSp>
        <p:nvCxnSpPr>
          <p:cNvPr id="13" name="Gerade Verbindung 12"/>
          <p:cNvCxnSpPr/>
          <p:nvPr/>
        </p:nvCxnSpPr>
        <p:spPr>
          <a:xfrm>
            <a:off x="327545" y="4365104"/>
            <a:ext cx="834690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Rechteck 6"/>
          <p:cNvSpPr/>
          <p:nvPr/>
        </p:nvSpPr>
        <p:spPr>
          <a:xfrm>
            <a:off x="7567861" y="5718383"/>
            <a:ext cx="1106585" cy="369332"/>
          </a:xfrm>
          <a:prstGeom prst="rect">
            <a:avLst/>
          </a:prstGeom>
        </p:spPr>
        <p:txBody>
          <a:bodyPr wrap="none">
            <a:spAutoFit/>
          </a:bodyPr>
          <a:lstStyle/>
          <a:p>
            <a:r>
              <a:rPr lang="de-DE" dirty="0" smtClean="0"/>
              <a:t>[GEVOB2]</a:t>
            </a:r>
            <a:endParaRPr lang="de-DE" dirty="0"/>
          </a:p>
        </p:txBody>
      </p:sp>
    </p:spTree>
    <p:extLst>
      <p:ext uri="{BB962C8B-B14F-4D97-AF65-F5344CB8AC3E}">
        <p14:creationId xmlns:p14="http://schemas.microsoft.com/office/powerpoint/2010/main" val="2626757306"/>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DE" dirty="0" smtClean="0"/>
              <a:t>Was kann ich tun? (1/3)</a:t>
            </a:r>
            <a:endParaRPr lang="de-DE" dirty="0"/>
          </a:p>
        </p:txBody>
      </p:sp>
      <p:sp>
        <p:nvSpPr>
          <p:cNvPr id="3" name="Inhaltsplatzhalter 2"/>
          <p:cNvSpPr>
            <a:spLocks noGrp="1"/>
          </p:cNvSpPr>
          <p:nvPr>
            <p:ph idx="1"/>
          </p:nvPr>
        </p:nvSpPr>
        <p:spPr>
          <a:xfrm>
            <a:off x="327545" y="980728"/>
            <a:ext cx="8359255" cy="4680520"/>
          </a:xfrm>
        </p:spPr>
        <p:txBody>
          <a:bodyPr>
            <a:noAutofit/>
          </a:bodyPr>
          <a:lstStyle/>
          <a:p>
            <a:r>
              <a:rPr lang="de-DE" sz="2800" dirty="0"/>
              <a:t>Ordentliches oder förderndes Mitglied bei einer Gesellschaft </a:t>
            </a:r>
            <a:r>
              <a:rPr lang="de-DE" sz="2800" dirty="0" smtClean="0"/>
              <a:t>werden</a:t>
            </a:r>
          </a:p>
        </p:txBody>
      </p:sp>
      <p:pic>
        <p:nvPicPr>
          <p:cNvPr id="7" name="Grafik 6"/>
          <p:cNvPicPr/>
          <p:nvPr/>
        </p:nvPicPr>
        <p:blipFill>
          <a:blip r:embed="rId3"/>
          <a:stretch>
            <a:fillRect/>
          </a:stretch>
        </p:blipFill>
        <p:spPr>
          <a:xfrm>
            <a:off x="2557782" y="4858536"/>
            <a:ext cx="3886426" cy="1162752"/>
          </a:xfrm>
          <a:prstGeom prst="rect">
            <a:avLst/>
          </a:prstGeom>
        </p:spPr>
      </p:pic>
      <p:sp>
        <p:nvSpPr>
          <p:cNvPr id="8" name="Rechteck 7"/>
          <p:cNvSpPr/>
          <p:nvPr/>
        </p:nvSpPr>
        <p:spPr>
          <a:xfrm>
            <a:off x="327545" y="4653136"/>
            <a:ext cx="8346901" cy="1434578"/>
          </a:xfrm>
          <a:prstGeom prst="rect">
            <a:avLst/>
          </a:prstGeom>
          <a:noFill/>
          <a:ln>
            <a:solidFill>
              <a:schemeClr val="accent1">
                <a:lumMod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de-DE"/>
          </a:p>
        </p:txBody>
      </p:sp>
      <p:cxnSp>
        <p:nvCxnSpPr>
          <p:cNvPr id="9" name="Gerade Verbindung 8"/>
          <p:cNvCxnSpPr/>
          <p:nvPr/>
        </p:nvCxnSpPr>
        <p:spPr>
          <a:xfrm>
            <a:off x="327545" y="4365104"/>
            <a:ext cx="834690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Rechteck 9"/>
          <p:cNvSpPr/>
          <p:nvPr/>
        </p:nvSpPr>
        <p:spPr>
          <a:xfrm>
            <a:off x="7567861" y="5718383"/>
            <a:ext cx="1106585" cy="369332"/>
          </a:xfrm>
          <a:prstGeom prst="rect">
            <a:avLst/>
          </a:prstGeom>
        </p:spPr>
        <p:txBody>
          <a:bodyPr wrap="none">
            <a:spAutoFit/>
          </a:bodyPr>
          <a:lstStyle/>
          <a:p>
            <a:r>
              <a:rPr lang="de-DE" dirty="0" smtClean="0"/>
              <a:t>[GEVOB2]</a:t>
            </a:r>
            <a:endParaRPr lang="de-DE" dirty="0"/>
          </a:p>
        </p:txBody>
      </p:sp>
    </p:spTree>
    <p:extLst>
      <p:ext uri="{BB962C8B-B14F-4D97-AF65-F5344CB8AC3E}">
        <p14:creationId xmlns:p14="http://schemas.microsoft.com/office/powerpoint/2010/main" val="1994778361"/>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DE" dirty="0" smtClean="0"/>
              <a:t>Was kann ich tun? (2/3)</a:t>
            </a:r>
            <a:endParaRPr lang="de-DE" dirty="0"/>
          </a:p>
        </p:txBody>
      </p:sp>
      <p:sp>
        <p:nvSpPr>
          <p:cNvPr id="3" name="Inhaltsplatzhalter 2"/>
          <p:cNvSpPr>
            <a:spLocks noGrp="1"/>
          </p:cNvSpPr>
          <p:nvPr>
            <p:ph idx="1"/>
          </p:nvPr>
        </p:nvSpPr>
        <p:spPr>
          <a:xfrm>
            <a:off x="327545" y="980728"/>
            <a:ext cx="8359255" cy="4680520"/>
          </a:xfrm>
        </p:spPr>
        <p:txBody>
          <a:bodyPr>
            <a:noAutofit/>
          </a:bodyPr>
          <a:lstStyle/>
          <a:p>
            <a:r>
              <a:rPr lang="de-DE" sz="2800" dirty="0" smtClean="0"/>
              <a:t>„Ordentliches Mitglied kann werden, wer die Ziele und die Verpflichtungen der GVW anerkennt und ein wissenschaftliches Studium abgeschlossen oder aufgenommen hat. Eine derartige Ausbildung ist aber nicht unbedingt erforderlich, jedoch sollten andere Berufsgruppen nicht mit mehr als 30% der Mitglieder beteiligt sein.“ - GVW</a:t>
            </a:r>
            <a:endParaRPr lang="de-DE" sz="2800" dirty="0"/>
          </a:p>
        </p:txBody>
      </p:sp>
      <p:pic>
        <p:nvPicPr>
          <p:cNvPr id="7" name="Grafik 6"/>
          <p:cNvPicPr/>
          <p:nvPr/>
        </p:nvPicPr>
        <p:blipFill>
          <a:blip r:embed="rId3"/>
          <a:stretch>
            <a:fillRect/>
          </a:stretch>
        </p:blipFill>
        <p:spPr>
          <a:xfrm>
            <a:off x="2557782" y="4858536"/>
            <a:ext cx="3886426" cy="1162752"/>
          </a:xfrm>
          <a:prstGeom prst="rect">
            <a:avLst/>
          </a:prstGeom>
        </p:spPr>
      </p:pic>
      <p:sp>
        <p:nvSpPr>
          <p:cNvPr id="8" name="Rechteck 7"/>
          <p:cNvSpPr/>
          <p:nvPr/>
        </p:nvSpPr>
        <p:spPr>
          <a:xfrm>
            <a:off x="327545" y="4653136"/>
            <a:ext cx="8346901" cy="1434578"/>
          </a:xfrm>
          <a:prstGeom prst="rect">
            <a:avLst/>
          </a:prstGeom>
          <a:noFill/>
          <a:ln>
            <a:solidFill>
              <a:schemeClr val="accent1">
                <a:lumMod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de-DE"/>
          </a:p>
        </p:txBody>
      </p:sp>
      <p:cxnSp>
        <p:nvCxnSpPr>
          <p:cNvPr id="9" name="Gerade Verbindung 8"/>
          <p:cNvCxnSpPr/>
          <p:nvPr/>
        </p:nvCxnSpPr>
        <p:spPr>
          <a:xfrm>
            <a:off x="327545" y="4365104"/>
            <a:ext cx="834690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Rechteck 9"/>
          <p:cNvSpPr/>
          <p:nvPr/>
        </p:nvSpPr>
        <p:spPr>
          <a:xfrm>
            <a:off x="7567861" y="5718383"/>
            <a:ext cx="1106585" cy="369332"/>
          </a:xfrm>
          <a:prstGeom prst="rect">
            <a:avLst/>
          </a:prstGeom>
        </p:spPr>
        <p:txBody>
          <a:bodyPr wrap="none">
            <a:spAutoFit/>
          </a:bodyPr>
          <a:lstStyle/>
          <a:p>
            <a:r>
              <a:rPr lang="de-DE" dirty="0" smtClean="0"/>
              <a:t>[GEVOB2]</a:t>
            </a:r>
            <a:endParaRPr lang="de-DE" dirty="0"/>
          </a:p>
        </p:txBody>
      </p:sp>
    </p:spTree>
    <p:extLst>
      <p:ext uri="{BB962C8B-B14F-4D97-AF65-F5344CB8AC3E}">
        <p14:creationId xmlns:p14="http://schemas.microsoft.com/office/powerpoint/2010/main" val="2514741298"/>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DE" dirty="0" smtClean="0"/>
              <a:t>Was kann ich tun? (3/3)</a:t>
            </a:r>
            <a:endParaRPr lang="de-DE" dirty="0"/>
          </a:p>
        </p:txBody>
      </p:sp>
      <p:sp>
        <p:nvSpPr>
          <p:cNvPr id="3" name="Inhaltsplatzhalter 2"/>
          <p:cNvSpPr>
            <a:spLocks noGrp="1"/>
          </p:cNvSpPr>
          <p:nvPr>
            <p:ph idx="1"/>
          </p:nvPr>
        </p:nvSpPr>
        <p:spPr>
          <a:xfrm>
            <a:off x="327545" y="980728"/>
            <a:ext cx="8359255" cy="4680520"/>
          </a:xfrm>
        </p:spPr>
        <p:txBody>
          <a:bodyPr>
            <a:noAutofit/>
          </a:bodyPr>
          <a:lstStyle/>
          <a:p>
            <a:r>
              <a:rPr lang="de-DE" sz="2800" dirty="0" smtClean="0"/>
              <a:t>„</a:t>
            </a:r>
            <a:r>
              <a:rPr lang="de-DE" sz="2800" dirty="0"/>
              <a:t>Förderndes Mitglied kann werden, wer […] aus irgendeinem Grunde eine ordentliche Mitgliedschaft nicht erwerben will. Fördernde Mitglieder haben kein Stimmrecht.“ - </a:t>
            </a:r>
            <a:r>
              <a:rPr lang="de-DE" sz="2800" dirty="0" smtClean="0"/>
              <a:t>GVW</a:t>
            </a:r>
            <a:endParaRPr lang="de-DE" sz="2800" dirty="0"/>
          </a:p>
        </p:txBody>
      </p:sp>
      <p:pic>
        <p:nvPicPr>
          <p:cNvPr id="4" name="Grafik 3"/>
          <p:cNvPicPr/>
          <p:nvPr/>
        </p:nvPicPr>
        <p:blipFill>
          <a:blip r:embed="rId3"/>
          <a:stretch>
            <a:fillRect/>
          </a:stretch>
        </p:blipFill>
        <p:spPr>
          <a:xfrm>
            <a:off x="2557782" y="4858536"/>
            <a:ext cx="3886426" cy="1162752"/>
          </a:xfrm>
          <a:prstGeom prst="rect">
            <a:avLst/>
          </a:prstGeom>
        </p:spPr>
      </p:pic>
      <p:sp>
        <p:nvSpPr>
          <p:cNvPr id="5" name="Rechteck 4"/>
          <p:cNvSpPr/>
          <p:nvPr/>
        </p:nvSpPr>
        <p:spPr>
          <a:xfrm>
            <a:off x="327545" y="4653136"/>
            <a:ext cx="8346901" cy="1434578"/>
          </a:xfrm>
          <a:prstGeom prst="rect">
            <a:avLst/>
          </a:prstGeom>
          <a:noFill/>
          <a:ln>
            <a:solidFill>
              <a:schemeClr val="accent1">
                <a:lumMod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de-DE"/>
          </a:p>
        </p:txBody>
      </p:sp>
      <p:cxnSp>
        <p:nvCxnSpPr>
          <p:cNvPr id="6" name="Gerade Verbindung 5"/>
          <p:cNvCxnSpPr/>
          <p:nvPr/>
        </p:nvCxnSpPr>
        <p:spPr>
          <a:xfrm>
            <a:off x="327545" y="4365104"/>
            <a:ext cx="834690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Rechteck 6"/>
          <p:cNvSpPr/>
          <p:nvPr/>
        </p:nvSpPr>
        <p:spPr>
          <a:xfrm>
            <a:off x="7567861" y="5718383"/>
            <a:ext cx="1106585" cy="369332"/>
          </a:xfrm>
          <a:prstGeom prst="rect">
            <a:avLst/>
          </a:prstGeom>
        </p:spPr>
        <p:txBody>
          <a:bodyPr wrap="none">
            <a:spAutoFit/>
          </a:bodyPr>
          <a:lstStyle/>
          <a:p>
            <a:r>
              <a:rPr lang="de-DE" dirty="0" smtClean="0"/>
              <a:t>[GEVOB2]</a:t>
            </a:r>
            <a:endParaRPr lang="de-DE" dirty="0"/>
          </a:p>
        </p:txBody>
      </p:sp>
    </p:spTree>
    <p:extLst>
      <p:ext uri="{BB962C8B-B14F-4D97-AF65-F5344CB8AC3E}">
        <p14:creationId xmlns:p14="http://schemas.microsoft.com/office/powerpoint/2010/main" val="3851069901"/>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fik 6"/>
          <p:cNvPicPr/>
          <p:nvPr/>
        </p:nvPicPr>
        <p:blipFill>
          <a:blip r:embed="rId3"/>
          <a:stretch>
            <a:fillRect/>
          </a:stretch>
        </p:blipFill>
        <p:spPr>
          <a:xfrm>
            <a:off x="1944995" y="4756608"/>
            <a:ext cx="5112000" cy="1264680"/>
          </a:xfrm>
          <a:prstGeom prst="rect">
            <a:avLst/>
          </a:prstGeom>
        </p:spPr>
      </p:pic>
      <p:sp>
        <p:nvSpPr>
          <p:cNvPr id="2" name="Titel 1"/>
          <p:cNvSpPr>
            <a:spLocks noGrp="1"/>
          </p:cNvSpPr>
          <p:nvPr>
            <p:ph type="title"/>
          </p:nvPr>
        </p:nvSpPr>
        <p:spPr/>
        <p:txBody>
          <a:bodyPr>
            <a:normAutofit fontScale="90000"/>
          </a:bodyPr>
          <a:lstStyle/>
          <a:p>
            <a:r>
              <a:rPr lang="de-DE" dirty="0" err="1" smtClean="0"/>
              <a:t>FIfF</a:t>
            </a:r>
            <a:r>
              <a:rPr lang="de-DE" dirty="0" smtClean="0"/>
              <a:t> (1/2)</a:t>
            </a:r>
            <a:endParaRPr lang="de-DE" dirty="0"/>
          </a:p>
        </p:txBody>
      </p:sp>
      <p:sp>
        <p:nvSpPr>
          <p:cNvPr id="3" name="Inhaltsplatzhalter 2"/>
          <p:cNvSpPr>
            <a:spLocks noGrp="1"/>
          </p:cNvSpPr>
          <p:nvPr>
            <p:ph idx="1"/>
          </p:nvPr>
        </p:nvSpPr>
        <p:spPr>
          <a:xfrm>
            <a:off x="327545" y="980728"/>
            <a:ext cx="8359255" cy="3456384"/>
          </a:xfrm>
        </p:spPr>
        <p:txBody>
          <a:bodyPr>
            <a:noAutofit/>
          </a:bodyPr>
          <a:lstStyle/>
          <a:p>
            <a:r>
              <a:rPr lang="de-DE" dirty="0"/>
              <a:t>Forum </a:t>
            </a:r>
            <a:r>
              <a:rPr lang="de-DE" dirty="0" err="1"/>
              <a:t>InformatikerInnen</a:t>
            </a:r>
            <a:r>
              <a:rPr lang="de-DE" dirty="0"/>
              <a:t> für Frieden und </a:t>
            </a:r>
            <a:r>
              <a:rPr lang="de-DE" dirty="0" smtClean="0"/>
              <a:t>gesellschaftliche </a:t>
            </a:r>
            <a:r>
              <a:rPr lang="de-DE" dirty="0"/>
              <a:t>Verantwortung e.V. </a:t>
            </a:r>
          </a:p>
          <a:p>
            <a:r>
              <a:rPr lang="de-DE" dirty="0"/>
              <a:t>1984: Gründung als </a:t>
            </a:r>
            <a:r>
              <a:rPr lang="de-DE" dirty="0" smtClean="0"/>
              <a:t>Verein</a:t>
            </a:r>
          </a:p>
        </p:txBody>
      </p:sp>
      <p:sp>
        <p:nvSpPr>
          <p:cNvPr id="9" name="Rechteck 8"/>
          <p:cNvSpPr/>
          <p:nvPr/>
        </p:nvSpPr>
        <p:spPr>
          <a:xfrm>
            <a:off x="327545" y="4653136"/>
            <a:ext cx="8346901" cy="1434578"/>
          </a:xfrm>
          <a:prstGeom prst="rect">
            <a:avLst/>
          </a:prstGeom>
          <a:noFill/>
          <a:ln>
            <a:solidFill>
              <a:schemeClr val="accent1">
                <a:lumMod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de-DE"/>
          </a:p>
        </p:txBody>
      </p:sp>
      <p:cxnSp>
        <p:nvCxnSpPr>
          <p:cNvPr id="10" name="Gerade Verbindung 9"/>
          <p:cNvCxnSpPr/>
          <p:nvPr/>
        </p:nvCxnSpPr>
        <p:spPr>
          <a:xfrm>
            <a:off x="327545" y="4365104"/>
            <a:ext cx="834690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Rechteck 7"/>
          <p:cNvSpPr/>
          <p:nvPr/>
        </p:nvSpPr>
        <p:spPr>
          <a:xfrm>
            <a:off x="7567861" y="5718383"/>
            <a:ext cx="1106585" cy="369332"/>
          </a:xfrm>
          <a:prstGeom prst="rect">
            <a:avLst/>
          </a:prstGeom>
        </p:spPr>
        <p:txBody>
          <a:bodyPr wrap="none">
            <a:spAutoFit/>
          </a:bodyPr>
          <a:lstStyle/>
          <a:p>
            <a:r>
              <a:rPr lang="de-DE" dirty="0" smtClean="0"/>
              <a:t>[GEVOB3]</a:t>
            </a:r>
            <a:endParaRPr lang="de-DE" dirty="0"/>
          </a:p>
        </p:txBody>
      </p:sp>
    </p:spTree>
    <p:extLst>
      <p:ext uri="{BB962C8B-B14F-4D97-AF65-F5344CB8AC3E}">
        <p14:creationId xmlns:p14="http://schemas.microsoft.com/office/powerpoint/2010/main" val="1888914989"/>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fik 6"/>
          <p:cNvPicPr/>
          <p:nvPr/>
        </p:nvPicPr>
        <p:blipFill>
          <a:blip r:embed="rId3"/>
          <a:stretch>
            <a:fillRect/>
          </a:stretch>
        </p:blipFill>
        <p:spPr>
          <a:xfrm>
            <a:off x="1944995" y="4756608"/>
            <a:ext cx="5112000" cy="1264680"/>
          </a:xfrm>
          <a:prstGeom prst="rect">
            <a:avLst/>
          </a:prstGeom>
        </p:spPr>
      </p:pic>
      <p:sp>
        <p:nvSpPr>
          <p:cNvPr id="2" name="Titel 1"/>
          <p:cNvSpPr>
            <a:spLocks noGrp="1"/>
          </p:cNvSpPr>
          <p:nvPr>
            <p:ph type="title"/>
          </p:nvPr>
        </p:nvSpPr>
        <p:spPr/>
        <p:txBody>
          <a:bodyPr>
            <a:normAutofit fontScale="90000"/>
          </a:bodyPr>
          <a:lstStyle/>
          <a:p>
            <a:r>
              <a:rPr lang="de-DE" dirty="0" err="1" smtClean="0"/>
              <a:t>FIfF</a:t>
            </a:r>
            <a:r>
              <a:rPr lang="de-DE" dirty="0" smtClean="0"/>
              <a:t> (2/2)</a:t>
            </a:r>
            <a:endParaRPr lang="de-DE" dirty="0"/>
          </a:p>
        </p:txBody>
      </p:sp>
      <p:sp>
        <p:nvSpPr>
          <p:cNvPr id="3" name="Inhaltsplatzhalter 2"/>
          <p:cNvSpPr>
            <a:spLocks noGrp="1"/>
          </p:cNvSpPr>
          <p:nvPr>
            <p:ph idx="1"/>
          </p:nvPr>
        </p:nvSpPr>
        <p:spPr>
          <a:xfrm>
            <a:off x="327545" y="980728"/>
            <a:ext cx="8359255" cy="3456384"/>
          </a:xfrm>
        </p:spPr>
        <p:txBody>
          <a:bodyPr>
            <a:noAutofit/>
          </a:bodyPr>
          <a:lstStyle/>
          <a:p>
            <a:r>
              <a:rPr lang="de-DE" sz="2800" dirty="0" smtClean="0"/>
              <a:t>Kernthemen</a:t>
            </a:r>
            <a:r>
              <a:rPr lang="de-DE" sz="2400" dirty="0" smtClean="0"/>
              <a:t>:</a:t>
            </a:r>
          </a:p>
          <a:p>
            <a:pPr lvl="1"/>
            <a:r>
              <a:rPr lang="de-DE" sz="2000" dirty="0" smtClean="0"/>
              <a:t>Datenschutz</a:t>
            </a:r>
          </a:p>
          <a:p>
            <a:pPr lvl="1"/>
            <a:r>
              <a:rPr lang="de-DE" sz="2000" dirty="0"/>
              <a:t>Einsatz von IT zur Kontrolle und </a:t>
            </a:r>
            <a:r>
              <a:rPr lang="de-DE" sz="2000" dirty="0" smtClean="0"/>
              <a:t>Überwachung</a:t>
            </a:r>
          </a:p>
          <a:p>
            <a:pPr lvl="1"/>
            <a:r>
              <a:rPr lang="de-DE" sz="2000" dirty="0"/>
              <a:t>Abrüstung der Informatik in </a:t>
            </a:r>
            <a:r>
              <a:rPr lang="de-DE" sz="2000" dirty="0" err="1"/>
              <a:t>milit</a:t>
            </a:r>
            <a:r>
              <a:rPr lang="de-DE" sz="2000" dirty="0"/>
              <a:t>. </a:t>
            </a:r>
            <a:r>
              <a:rPr lang="de-DE" sz="2000" dirty="0" smtClean="0"/>
              <a:t>Anwendungen</a:t>
            </a:r>
          </a:p>
          <a:p>
            <a:pPr lvl="1"/>
            <a:r>
              <a:rPr lang="de-DE" sz="2000" dirty="0"/>
              <a:t>Menschengerechte Gestaltung von </a:t>
            </a:r>
            <a:r>
              <a:rPr lang="de-DE" sz="2000" dirty="0" smtClean="0"/>
              <a:t>Arbeitsprozessen</a:t>
            </a:r>
          </a:p>
          <a:p>
            <a:pPr lvl="1"/>
            <a:r>
              <a:rPr lang="de-DE" sz="2000" dirty="0"/>
              <a:t>Diskriminierung von Menschen mit Behinderung sowie Frauen in und durch </a:t>
            </a:r>
            <a:r>
              <a:rPr lang="de-DE" sz="2000" dirty="0" smtClean="0"/>
              <a:t>IT</a:t>
            </a:r>
          </a:p>
          <a:p>
            <a:r>
              <a:rPr lang="de-DE" sz="2800" dirty="0"/>
              <a:t>Verleiht</a:t>
            </a:r>
            <a:r>
              <a:rPr lang="de-DE" sz="2400" dirty="0"/>
              <a:t> </a:t>
            </a:r>
            <a:r>
              <a:rPr lang="de-DE" sz="2400" dirty="0" smtClean="0"/>
              <a:t>Studienpreis</a:t>
            </a:r>
            <a:endParaRPr lang="de-DE" sz="2400" dirty="0"/>
          </a:p>
        </p:txBody>
      </p:sp>
      <p:sp>
        <p:nvSpPr>
          <p:cNvPr id="9" name="Rechteck 8"/>
          <p:cNvSpPr/>
          <p:nvPr/>
        </p:nvSpPr>
        <p:spPr>
          <a:xfrm>
            <a:off x="327545" y="4653136"/>
            <a:ext cx="8346901" cy="1434578"/>
          </a:xfrm>
          <a:prstGeom prst="rect">
            <a:avLst/>
          </a:prstGeom>
          <a:noFill/>
          <a:ln>
            <a:solidFill>
              <a:schemeClr val="accent1">
                <a:lumMod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de-DE"/>
          </a:p>
        </p:txBody>
      </p:sp>
      <p:cxnSp>
        <p:nvCxnSpPr>
          <p:cNvPr id="10" name="Gerade Verbindung 9"/>
          <p:cNvCxnSpPr/>
          <p:nvPr/>
        </p:nvCxnSpPr>
        <p:spPr>
          <a:xfrm>
            <a:off x="327545" y="4365104"/>
            <a:ext cx="834690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Rechteck 10"/>
          <p:cNvSpPr/>
          <p:nvPr/>
        </p:nvSpPr>
        <p:spPr>
          <a:xfrm>
            <a:off x="7567861" y="5718383"/>
            <a:ext cx="1106585" cy="369332"/>
          </a:xfrm>
          <a:prstGeom prst="rect">
            <a:avLst/>
          </a:prstGeom>
        </p:spPr>
        <p:txBody>
          <a:bodyPr wrap="none">
            <a:spAutoFit/>
          </a:bodyPr>
          <a:lstStyle/>
          <a:p>
            <a:r>
              <a:rPr lang="de-DE" dirty="0" smtClean="0"/>
              <a:t>[GEVOB3]</a:t>
            </a:r>
            <a:endParaRPr lang="de-DE" dirty="0"/>
          </a:p>
        </p:txBody>
      </p:sp>
    </p:spTree>
    <p:extLst>
      <p:ext uri="{BB962C8B-B14F-4D97-AF65-F5344CB8AC3E}">
        <p14:creationId xmlns:p14="http://schemas.microsoft.com/office/powerpoint/2010/main" val="354106884"/>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fik 6"/>
          <p:cNvPicPr/>
          <p:nvPr/>
        </p:nvPicPr>
        <p:blipFill>
          <a:blip r:embed="rId3"/>
          <a:stretch>
            <a:fillRect/>
          </a:stretch>
        </p:blipFill>
        <p:spPr>
          <a:xfrm>
            <a:off x="1944995" y="4756608"/>
            <a:ext cx="5112000" cy="1264680"/>
          </a:xfrm>
          <a:prstGeom prst="rect">
            <a:avLst/>
          </a:prstGeom>
        </p:spPr>
      </p:pic>
      <p:sp>
        <p:nvSpPr>
          <p:cNvPr id="2" name="Titel 1"/>
          <p:cNvSpPr>
            <a:spLocks noGrp="1"/>
          </p:cNvSpPr>
          <p:nvPr>
            <p:ph type="title"/>
          </p:nvPr>
        </p:nvSpPr>
        <p:spPr/>
        <p:txBody>
          <a:bodyPr>
            <a:normAutofit fontScale="90000"/>
          </a:bodyPr>
          <a:lstStyle/>
          <a:p>
            <a:r>
              <a:rPr lang="de-DE" dirty="0"/>
              <a:t>Was kann ich tun</a:t>
            </a:r>
            <a:r>
              <a:rPr lang="de-DE" dirty="0" smtClean="0"/>
              <a:t>?</a:t>
            </a:r>
            <a:endParaRPr lang="de-DE" dirty="0"/>
          </a:p>
        </p:txBody>
      </p:sp>
      <p:sp>
        <p:nvSpPr>
          <p:cNvPr id="3" name="Inhaltsplatzhalter 2"/>
          <p:cNvSpPr>
            <a:spLocks noGrp="1"/>
          </p:cNvSpPr>
          <p:nvPr>
            <p:ph idx="1"/>
          </p:nvPr>
        </p:nvSpPr>
        <p:spPr>
          <a:xfrm>
            <a:off x="327545" y="980728"/>
            <a:ext cx="8359255" cy="3456384"/>
          </a:xfrm>
        </p:spPr>
        <p:txBody>
          <a:bodyPr>
            <a:noAutofit/>
          </a:bodyPr>
          <a:lstStyle/>
          <a:p>
            <a:r>
              <a:rPr lang="de-DE" sz="2800" dirty="0"/>
              <a:t>Organisiert Vorträge und </a:t>
            </a:r>
            <a:r>
              <a:rPr lang="de-DE" sz="2800" dirty="0" smtClean="0"/>
              <a:t>Tagungen</a:t>
            </a:r>
          </a:p>
          <a:p>
            <a:r>
              <a:rPr lang="de-DE" sz="2800" dirty="0"/>
              <a:t>Veröffentlicht </a:t>
            </a:r>
            <a:r>
              <a:rPr lang="de-DE" sz="2800" dirty="0" smtClean="0"/>
              <a:t>Publikationen</a:t>
            </a:r>
          </a:p>
          <a:p>
            <a:pPr lvl="1"/>
            <a:r>
              <a:rPr lang="de-DE" sz="2000" dirty="0"/>
              <a:t>Vierteljährig </a:t>
            </a:r>
            <a:r>
              <a:rPr lang="de-DE" sz="2000" dirty="0" err="1"/>
              <a:t>FifF</a:t>
            </a:r>
            <a:r>
              <a:rPr lang="de-DE" sz="2000" dirty="0"/>
              <a:t> </a:t>
            </a:r>
            <a:r>
              <a:rPr lang="de-DE" sz="2000" dirty="0" smtClean="0"/>
              <a:t>Kommunikation</a:t>
            </a:r>
          </a:p>
          <a:p>
            <a:pPr lvl="1"/>
            <a:r>
              <a:rPr lang="de-DE" sz="2000" dirty="0"/>
              <a:t>Broschüren </a:t>
            </a:r>
            <a:endParaRPr lang="de-DE" sz="2000" dirty="0" smtClean="0"/>
          </a:p>
          <a:p>
            <a:pPr lvl="1"/>
            <a:r>
              <a:rPr lang="de-DE" sz="2000" dirty="0"/>
              <a:t>Bücher z.B. </a:t>
            </a:r>
            <a:r>
              <a:rPr lang="de-DE" sz="2000" dirty="0" err="1"/>
              <a:t>Kreowski</a:t>
            </a:r>
            <a:r>
              <a:rPr lang="de-DE" sz="2000" dirty="0"/>
              <a:t> „Informatik und Gesellschaft. Verflechtung und </a:t>
            </a:r>
            <a:r>
              <a:rPr lang="de-DE" sz="2000" dirty="0" err="1" smtClean="0"/>
              <a:t>Perpektiven</a:t>
            </a:r>
            <a:r>
              <a:rPr lang="de-DE" sz="2000" dirty="0" smtClean="0"/>
              <a:t>“</a:t>
            </a:r>
          </a:p>
          <a:p>
            <a:r>
              <a:rPr lang="de-DE" sz="2800" dirty="0"/>
              <a:t>Mitgliedschaft oder </a:t>
            </a:r>
            <a:r>
              <a:rPr lang="de-DE" sz="2800" dirty="0" smtClean="0"/>
              <a:t>Spenden</a:t>
            </a:r>
            <a:endParaRPr lang="de-DE" sz="2400" dirty="0"/>
          </a:p>
        </p:txBody>
      </p:sp>
      <p:sp>
        <p:nvSpPr>
          <p:cNvPr id="9" name="Rechteck 8"/>
          <p:cNvSpPr/>
          <p:nvPr/>
        </p:nvSpPr>
        <p:spPr>
          <a:xfrm>
            <a:off x="327545" y="4653136"/>
            <a:ext cx="8346901" cy="1434578"/>
          </a:xfrm>
          <a:prstGeom prst="rect">
            <a:avLst/>
          </a:prstGeom>
          <a:noFill/>
          <a:ln>
            <a:solidFill>
              <a:schemeClr val="accent1">
                <a:lumMod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de-DE"/>
          </a:p>
        </p:txBody>
      </p:sp>
      <p:cxnSp>
        <p:nvCxnSpPr>
          <p:cNvPr id="10" name="Gerade Verbindung 9"/>
          <p:cNvCxnSpPr/>
          <p:nvPr/>
        </p:nvCxnSpPr>
        <p:spPr>
          <a:xfrm>
            <a:off x="327545" y="4365104"/>
            <a:ext cx="834690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Rechteck 7"/>
          <p:cNvSpPr/>
          <p:nvPr/>
        </p:nvSpPr>
        <p:spPr>
          <a:xfrm>
            <a:off x="7567861" y="5718383"/>
            <a:ext cx="1106585" cy="369332"/>
          </a:xfrm>
          <a:prstGeom prst="rect">
            <a:avLst/>
          </a:prstGeom>
        </p:spPr>
        <p:txBody>
          <a:bodyPr wrap="none">
            <a:spAutoFit/>
          </a:bodyPr>
          <a:lstStyle/>
          <a:p>
            <a:r>
              <a:rPr lang="de-DE" dirty="0" smtClean="0"/>
              <a:t>[GEVOB3]</a:t>
            </a:r>
            <a:endParaRPr lang="de-DE" dirty="0"/>
          </a:p>
        </p:txBody>
      </p:sp>
    </p:spTree>
    <p:extLst>
      <p:ext uri="{BB962C8B-B14F-4D97-AF65-F5344CB8AC3E}">
        <p14:creationId xmlns:p14="http://schemas.microsoft.com/office/powerpoint/2010/main" val="4146798196"/>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DE" dirty="0"/>
              <a:t>Wie umgehen mit Verantwortung</a:t>
            </a:r>
            <a:r>
              <a:rPr lang="de-DE" dirty="0" smtClean="0"/>
              <a:t>?</a:t>
            </a:r>
            <a:endParaRPr lang="de-DE" dirty="0"/>
          </a:p>
        </p:txBody>
      </p:sp>
      <p:sp>
        <p:nvSpPr>
          <p:cNvPr id="3" name="Inhaltsplatzhalter 2"/>
          <p:cNvSpPr>
            <a:spLocks noGrp="1"/>
          </p:cNvSpPr>
          <p:nvPr>
            <p:ph idx="1"/>
          </p:nvPr>
        </p:nvSpPr>
        <p:spPr>
          <a:xfrm>
            <a:off x="327545" y="980728"/>
            <a:ext cx="8359255" cy="3456384"/>
          </a:xfrm>
        </p:spPr>
        <p:txBody>
          <a:bodyPr>
            <a:noAutofit/>
          </a:bodyPr>
          <a:lstStyle/>
          <a:p>
            <a:r>
              <a:rPr lang="de-DE" sz="2800" dirty="0"/>
              <a:t>A. Diefenbach definiert vier </a:t>
            </a:r>
            <a:r>
              <a:rPr lang="de-DE" sz="2800" dirty="0" smtClean="0"/>
              <a:t>Gebote.</a:t>
            </a:r>
          </a:p>
          <a:p>
            <a:pPr lvl="1"/>
            <a:r>
              <a:rPr lang="de-DE" sz="2000" dirty="0"/>
              <a:t>… guter wissenschaftlicher </a:t>
            </a:r>
            <a:r>
              <a:rPr lang="de-DE" sz="2000" dirty="0" smtClean="0"/>
              <a:t>Praxis</a:t>
            </a:r>
          </a:p>
          <a:p>
            <a:pPr lvl="1"/>
            <a:r>
              <a:rPr lang="de-DE" sz="2000" dirty="0"/>
              <a:t>… der </a:t>
            </a:r>
            <a:r>
              <a:rPr lang="de-DE" sz="2000" dirty="0" smtClean="0"/>
              <a:t>Transparenz</a:t>
            </a:r>
          </a:p>
          <a:p>
            <a:pPr lvl="1"/>
            <a:r>
              <a:rPr lang="de-DE" sz="2000" dirty="0"/>
              <a:t>… der </a:t>
            </a:r>
            <a:r>
              <a:rPr lang="de-DE" sz="2000" dirty="0" smtClean="0"/>
              <a:t>Interdisziplinarität</a:t>
            </a:r>
          </a:p>
          <a:p>
            <a:pPr lvl="1"/>
            <a:r>
              <a:rPr lang="de-DE" sz="2000" dirty="0"/>
              <a:t>… der </a:t>
            </a:r>
            <a:r>
              <a:rPr lang="de-DE" sz="2000" dirty="0" smtClean="0"/>
              <a:t>Kontinuität</a:t>
            </a:r>
          </a:p>
          <a:p>
            <a:r>
              <a:rPr lang="de-DE" sz="2800" dirty="0"/>
              <a:t>„Sie bilden […] eine Rahmenverantwortlichkeit, die jeder Forscher erfüllen kann und daher auch übernehmen sollte</a:t>
            </a:r>
            <a:r>
              <a:rPr lang="de-DE" sz="2800" dirty="0" smtClean="0"/>
              <a:t>“ - </a:t>
            </a:r>
            <a:endParaRPr lang="de-DE" sz="2400" dirty="0"/>
          </a:p>
        </p:txBody>
      </p:sp>
    </p:spTree>
    <p:extLst>
      <p:ext uri="{BB962C8B-B14F-4D97-AF65-F5344CB8AC3E}">
        <p14:creationId xmlns:p14="http://schemas.microsoft.com/office/powerpoint/2010/main" val="2572852087"/>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DE" dirty="0"/>
              <a:t>Quellen </a:t>
            </a:r>
            <a:r>
              <a:rPr lang="de-DE" dirty="0" smtClean="0"/>
              <a:t>- </a:t>
            </a:r>
            <a:r>
              <a:rPr lang="de-DE" dirty="0"/>
              <a:t>Moral und Ethik </a:t>
            </a:r>
          </a:p>
        </p:txBody>
      </p:sp>
      <p:sp>
        <p:nvSpPr>
          <p:cNvPr id="3" name="Inhaltsplatzhalter 2"/>
          <p:cNvSpPr>
            <a:spLocks noGrp="1"/>
          </p:cNvSpPr>
          <p:nvPr>
            <p:ph idx="1"/>
          </p:nvPr>
        </p:nvSpPr>
        <p:spPr>
          <a:xfrm>
            <a:off x="327545" y="980728"/>
            <a:ext cx="8359255" cy="3456384"/>
          </a:xfrm>
        </p:spPr>
        <p:txBody>
          <a:bodyPr>
            <a:noAutofit/>
          </a:bodyPr>
          <a:lstStyle/>
          <a:p>
            <a:r>
              <a:rPr lang="de-DE" sz="1800" dirty="0" smtClean="0"/>
              <a:t>[MORA1] </a:t>
            </a:r>
            <a:r>
              <a:rPr lang="de-DE" sz="1600" dirty="0" smtClean="0">
                <a:hlinkClick r:id="rId3"/>
              </a:rPr>
              <a:t>http</a:t>
            </a:r>
            <a:r>
              <a:rPr lang="de-DE" sz="1600" dirty="0">
                <a:hlinkClick r:id="rId3"/>
              </a:rPr>
              <a:t>://www.bpb.de/gesellschaft/umwelt/bioethik</a:t>
            </a:r>
            <a:r>
              <a:rPr lang="de-DE" sz="1600" dirty="0" smtClean="0">
                <a:hlinkClick r:id="rId3"/>
              </a:rPr>
              <a:t>/</a:t>
            </a:r>
            <a:endParaRPr lang="de-DE" sz="1600" dirty="0" smtClean="0"/>
          </a:p>
          <a:p>
            <a:r>
              <a:rPr lang="de-DE" sz="1800" dirty="0"/>
              <a:t>Bilder</a:t>
            </a:r>
          </a:p>
          <a:p>
            <a:pPr lvl="1"/>
            <a:r>
              <a:rPr lang="de-DE" sz="1600" dirty="0" smtClean="0"/>
              <a:t>[MORAB1] </a:t>
            </a:r>
            <a:r>
              <a:rPr lang="de-DE" sz="1600" dirty="0" smtClean="0">
                <a:hlinkClick r:id="rId4"/>
              </a:rPr>
              <a:t>http://thismanskitchen.files.wordpress.com/2010/03/balance.png</a:t>
            </a:r>
            <a:r>
              <a:rPr lang="de-DE" sz="1600" dirty="0" smtClean="0"/>
              <a:t> </a:t>
            </a:r>
          </a:p>
          <a:p>
            <a:pPr lvl="1"/>
            <a:r>
              <a:rPr lang="de-DE" sz="1600" dirty="0" smtClean="0"/>
              <a:t>[MORAB2</a:t>
            </a:r>
            <a:r>
              <a:rPr lang="de-DE" sz="1600" dirty="0"/>
              <a:t>] </a:t>
            </a:r>
            <a:r>
              <a:rPr lang="de-DE" sz="1600" dirty="0">
                <a:hlinkClick r:id="rId3"/>
              </a:rPr>
              <a:t>http://www.bpb.de/gesellschaft/umwelt/bioethik</a:t>
            </a:r>
            <a:r>
              <a:rPr lang="de-DE" sz="1600" dirty="0" smtClean="0">
                <a:hlinkClick r:id="rId3"/>
              </a:rPr>
              <a:t>/</a:t>
            </a:r>
            <a:r>
              <a:rPr lang="de-DE" sz="1600" dirty="0" smtClean="0"/>
              <a:t> </a:t>
            </a:r>
            <a:endParaRPr lang="de-DE" sz="1600" dirty="0"/>
          </a:p>
          <a:p>
            <a:pPr lvl="1"/>
            <a:r>
              <a:rPr lang="de-DE" sz="1600" dirty="0"/>
              <a:t>[</a:t>
            </a:r>
            <a:r>
              <a:rPr lang="de-DE" sz="1600" dirty="0" smtClean="0"/>
              <a:t>MORAB3</a:t>
            </a:r>
            <a:r>
              <a:rPr lang="de-DE" sz="1600" dirty="0"/>
              <a:t>] </a:t>
            </a:r>
            <a:r>
              <a:rPr lang="de-DE" sz="1600" dirty="0">
                <a:hlinkClick r:id="rId5"/>
              </a:rPr>
              <a:t>http://</a:t>
            </a:r>
            <a:r>
              <a:rPr lang="de-DE" sz="1600" dirty="0" smtClean="0">
                <a:hlinkClick r:id="rId5"/>
              </a:rPr>
              <a:t>www.bpb.de/gesellschaft/umwelt/bioethik/33773/klonen</a:t>
            </a:r>
            <a:r>
              <a:rPr lang="de-DE" sz="1600" dirty="0" smtClean="0"/>
              <a:t> </a:t>
            </a:r>
            <a:endParaRPr lang="de-DE" sz="1600" dirty="0"/>
          </a:p>
          <a:p>
            <a:pPr lvl="1"/>
            <a:endParaRPr lang="de-DE" sz="1600" u="sng" dirty="0"/>
          </a:p>
        </p:txBody>
      </p:sp>
    </p:spTree>
    <p:extLst>
      <p:ext uri="{BB962C8B-B14F-4D97-AF65-F5344CB8AC3E}">
        <p14:creationId xmlns:p14="http://schemas.microsoft.com/office/powerpoint/2010/main" val="411813648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82" name="Picture 10" descr="So funktioniert das Internet"/>
          <p:cNvPicPr>
            <a:picLocks noChangeAspect="1" noChangeArrowheads="1"/>
          </p:cNvPicPr>
          <p:nvPr/>
        </p:nvPicPr>
        <p:blipFill rotWithShape="1">
          <a:blip r:embed="rId3">
            <a:extLst>
              <a:ext uri="{28A0092B-C50C-407E-A947-70E740481C1C}">
                <a14:useLocalDpi xmlns:a14="http://schemas.microsoft.com/office/drawing/2010/main" val="0"/>
              </a:ext>
            </a:extLst>
          </a:blip>
          <a:srcRect l="7853" t="202" r="1299" b="2890"/>
          <a:stretch/>
        </p:blipFill>
        <p:spPr bwMode="auto">
          <a:xfrm>
            <a:off x="132904" y="101352"/>
            <a:ext cx="8884096" cy="6144468"/>
          </a:xfrm>
          <a:prstGeom prst="rect">
            <a:avLst/>
          </a:prstGeom>
          <a:noFill/>
          <a:ln>
            <a:solidFill>
              <a:schemeClr val="accent1">
                <a:lumMod val="50000"/>
              </a:schemeClr>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9955799"/>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Autofit/>
          </a:bodyPr>
          <a:lstStyle/>
          <a:p>
            <a:r>
              <a:rPr lang="de-DE" sz="3600" dirty="0"/>
              <a:t>Quellen - Beeinflussung der Wissenschaft </a:t>
            </a:r>
          </a:p>
        </p:txBody>
      </p:sp>
      <p:sp>
        <p:nvSpPr>
          <p:cNvPr id="3" name="Inhaltsplatzhalter 2"/>
          <p:cNvSpPr>
            <a:spLocks noGrp="1"/>
          </p:cNvSpPr>
          <p:nvPr>
            <p:ph idx="1"/>
          </p:nvPr>
        </p:nvSpPr>
        <p:spPr>
          <a:xfrm>
            <a:off x="327545" y="980728"/>
            <a:ext cx="8359255" cy="5040560"/>
          </a:xfrm>
        </p:spPr>
        <p:txBody>
          <a:bodyPr>
            <a:noAutofit/>
          </a:bodyPr>
          <a:lstStyle/>
          <a:p>
            <a:pPr marL="342900" lvl="1" indent="-342900">
              <a:buFont typeface="Arial" pitchFamily="34" charset="0"/>
              <a:buChar char="•"/>
            </a:pPr>
            <a:r>
              <a:rPr lang="de-DE" sz="1800" dirty="0" smtClean="0"/>
              <a:t>[BEWI1] </a:t>
            </a:r>
            <a:r>
              <a:rPr lang="de-DE" sz="1600" dirty="0">
                <a:hlinkClick r:id="rId3"/>
              </a:rPr>
              <a:t>http://</a:t>
            </a:r>
            <a:r>
              <a:rPr lang="de-DE" sz="1600" dirty="0" smtClean="0">
                <a:hlinkClick r:id="rId3"/>
              </a:rPr>
              <a:t>www.br.de/radio/bayern2/sendungen/iq-wissenschaft-und-forschung/gesellschaft/eu-forschung-forschungsgelder100.html</a:t>
            </a:r>
            <a:endParaRPr lang="de-DE" sz="1800" dirty="0" smtClean="0"/>
          </a:p>
          <a:p>
            <a:pPr marL="342900" lvl="1" indent="-342900">
              <a:buFont typeface="Arial" pitchFamily="34" charset="0"/>
              <a:buChar char="•"/>
            </a:pPr>
            <a:r>
              <a:rPr lang="de-DE" sz="1800" dirty="0" smtClean="0"/>
              <a:t>[BEWI2] </a:t>
            </a:r>
            <a:r>
              <a:rPr lang="de-DE" sz="1600" dirty="0">
                <a:hlinkClick r:id="rId4"/>
              </a:rPr>
              <a:t>http://</a:t>
            </a:r>
            <a:r>
              <a:rPr lang="de-DE" sz="1600" dirty="0" smtClean="0">
                <a:hlinkClick r:id="rId4"/>
              </a:rPr>
              <a:t>www.tagesschau.de/wirtschaft/fischerei110.html</a:t>
            </a:r>
            <a:endParaRPr lang="de-DE" sz="1800" dirty="0" smtClean="0"/>
          </a:p>
          <a:p>
            <a:r>
              <a:rPr lang="de-DE" sz="1800" dirty="0"/>
              <a:t>[</a:t>
            </a:r>
            <a:r>
              <a:rPr lang="de-DE" sz="1800" dirty="0" smtClean="0"/>
              <a:t>BEWI3]</a:t>
            </a:r>
            <a:r>
              <a:rPr lang="de-DE" sz="1800" u="sng" dirty="0">
                <a:hlinkClick r:id="rId5"/>
              </a:rPr>
              <a:t> </a:t>
            </a:r>
            <a:r>
              <a:rPr lang="de-DE" sz="1800" dirty="0">
                <a:hlinkClick r:id="rId5"/>
              </a:rPr>
              <a:t>http://</a:t>
            </a:r>
            <a:r>
              <a:rPr lang="de-DE" sz="1800" dirty="0" smtClean="0">
                <a:hlinkClick r:id="rId5"/>
              </a:rPr>
              <a:t>ec.europa.eu/research/horizon2020/index_en.cfm?pg=h2020</a:t>
            </a:r>
            <a:endParaRPr lang="de-DE" sz="1800" dirty="0" smtClean="0"/>
          </a:p>
          <a:p>
            <a:r>
              <a:rPr lang="de-DE" sz="1800" dirty="0"/>
              <a:t>[</a:t>
            </a:r>
            <a:r>
              <a:rPr lang="de-DE" sz="1800" dirty="0" smtClean="0"/>
              <a:t>BEWI4] </a:t>
            </a:r>
            <a:r>
              <a:rPr lang="de-DE" sz="1800" dirty="0">
                <a:hlinkClick r:id="rId6"/>
              </a:rPr>
              <a:t>http://www.deutschlandfunk.de/forschung-zwischen-elfenbeinturm-und-wunschkonzert.1148.de.html?dram:article_id=264783</a:t>
            </a:r>
            <a:endParaRPr lang="de-DE" sz="1800" dirty="0" smtClean="0"/>
          </a:p>
          <a:p>
            <a:r>
              <a:rPr lang="de-DE" sz="1800" dirty="0"/>
              <a:t>[</a:t>
            </a:r>
            <a:r>
              <a:rPr lang="de-DE" sz="1800" dirty="0" smtClean="0"/>
              <a:t>BEWI5]</a:t>
            </a:r>
            <a:r>
              <a:rPr lang="de-DE" sz="1800" dirty="0">
                <a:hlinkClick r:id="rId7"/>
              </a:rPr>
              <a:t> http://www.wissenschaft.nrw.de/forschung/foerderung/europaeische-forschungs-und-innovationsfoerderung/horizont-2020/</a:t>
            </a:r>
            <a:endParaRPr lang="de-DE" sz="1800" dirty="0" smtClean="0"/>
          </a:p>
          <a:p>
            <a:r>
              <a:rPr lang="de-DE" sz="1800" dirty="0" smtClean="0"/>
              <a:t>Bilder</a:t>
            </a:r>
            <a:endParaRPr lang="de-DE" sz="1800" dirty="0"/>
          </a:p>
          <a:p>
            <a:pPr lvl="1"/>
            <a:r>
              <a:rPr lang="de-DE" sz="1600" dirty="0" smtClean="0"/>
              <a:t>[BEWIB1</a:t>
            </a:r>
            <a:r>
              <a:rPr lang="de-DE" sz="1600" dirty="0"/>
              <a:t>] </a:t>
            </a:r>
            <a:r>
              <a:rPr lang="de-DE" sz="1600" dirty="0">
                <a:hlinkClick r:id="rId3"/>
              </a:rPr>
              <a:t>http://</a:t>
            </a:r>
            <a:r>
              <a:rPr lang="de-DE" sz="1600" dirty="0" smtClean="0">
                <a:hlinkClick r:id="rId3"/>
              </a:rPr>
              <a:t>www.br.de/radio/bayern2/sendungen/iq-wissenschaft-und-forschung/gesellschaft/eu-forschung-forschungsgelder100.html</a:t>
            </a:r>
            <a:endParaRPr lang="de-DE" sz="1600" dirty="0" smtClean="0"/>
          </a:p>
          <a:p>
            <a:pPr lvl="1"/>
            <a:r>
              <a:rPr lang="de-DE" sz="1600" dirty="0" smtClean="0"/>
              <a:t>[BEWIB2] </a:t>
            </a:r>
            <a:r>
              <a:rPr lang="de-DE" sz="1600" dirty="0">
                <a:hlinkClick r:id="rId8"/>
              </a:rPr>
              <a:t>http://www.oncoscreen.com/images/reagenzglas.jpg</a:t>
            </a:r>
            <a:endParaRPr lang="de-DE" sz="1600" dirty="0" smtClean="0"/>
          </a:p>
          <a:p>
            <a:pPr lvl="1"/>
            <a:r>
              <a:rPr lang="de-DE" sz="1600" dirty="0" smtClean="0"/>
              <a:t>[</a:t>
            </a:r>
            <a:r>
              <a:rPr lang="de-DE" sz="1600" dirty="0"/>
              <a:t>BEWIB3] </a:t>
            </a:r>
            <a:r>
              <a:rPr lang="de-DE" sz="1600" dirty="0">
                <a:hlinkClick r:id="rId9"/>
              </a:rPr>
              <a:t>http://</a:t>
            </a:r>
            <a:r>
              <a:rPr lang="de-DE" sz="1600" dirty="0" smtClean="0">
                <a:hlinkClick r:id="rId9"/>
              </a:rPr>
              <a:t>ec.europa.eu/digital-agenda/sites/digital-agenda/files/horizon2020_0.JPG</a:t>
            </a:r>
            <a:r>
              <a:rPr lang="de-DE" sz="1600" dirty="0" smtClean="0"/>
              <a:t> </a:t>
            </a:r>
          </a:p>
          <a:p>
            <a:pPr lvl="1"/>
            <a:r>
              <a:rPr lang="de-DE" sz="1600" dirty="0" smtClean="0"/>
              <a:t>[BEWIB4</a:t>
            </a:r>
            <a:r>
              <a:rPr lang="de-DE" sz="1600" dirty="0"/>
              <a:t>] </a:t>
            </a:r>
            <a:r>
              <a:rPr lang="de-DE" sz="1600" dirty="0">
                <a:hlinkClick r:id="rId10"/>
              </a:rPr>
              <a:t>http://www.computerhistory.org/atchm//</a:t>
            </a:r>
            <a:r>
              <a:rPr lang="de-DE" sz="1600" dirty="0" smtClean="0">
                <a:hlinkClick r:id="rId10"/>
              </a:rPr>
              <a:t>wp-content/uploads/2011/12/Steve-Jobs-iPhone.jpg</a:t>
            </a:r>
            <a:r>
              <a:rPr lang="de-DE" sz="1600" dirty="0" smtClean="0"/>
              <a:t> </a:t>
            </a:r>
          </a:p>
          <a:p>
            <a:pPr lvl="1"/>
            <a:endParaRPr lang="de-DE" sz="1600" dirty="0"/>
          </a:p>
        </p:txBody>
      </p:sp>
    </p:spTree>
    <p:extLst>
      <p:ext uri="{BB962C8B-B14F-4D97-AF65-F5344CB8AC3E}">
        <p14:creationId xmlns:p14="http://schemas.microsoft.com/office/powerpoint/2010/main" val="3860363113"/>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DE" dirty="0"/>
              <a:t>Quellen - Gesetzlicher Rahmen</a:t>
            </a:r>
          </a:p>
        </p:txBody>
      </p:sp>
      <p:sp>
        <p:nvSpPr>
          <p:cNvPr id="3" name="Inhaltsplatzhalter 2"/>
          <p:cNvSpPr>
            <a:spLocks noGrp="1"/>
          </p:cNvSpPr>
          <p:nvPr>
            <p:ph idx="1"/>
          </p:nvPr>
        </p:nvSpPr>
        <p:spPr>
          <a:xfrm>
            <a:off x="327545" y="980728"/>
            <a:ext cx="8359255" cy="4824536"/>
          </a:xfrm>
        </p:spPr>
        <p:txBody>
          <a:bodyPr>
            <a:noAutofit/>
          </a:bodyPr>
          <a:lstStyle/>
          <a:p>
            <a:r>
              <a:rPr lang="de-DE" sz="1800" dirty="0"/>
              <a:t>[GERA1] Huber, P.M. (2008) Staat und </a:t>
            </a:r>
            <a:r>
              <a:rPr lang="de-DE" sz="1800" dirty="0" smtClean="0"/>
              <a:t>Wissenschaft</a:t>
            </a:r>
          </a:p>
          <a:p>
            <a:r>
              <a:rPr lang="de-DE" sz="1800" dirty="0" smtClean="0"/>
              <a:t>[GERA2] Wagner,</a:t>
            </a:r>
            <a:r>
              <a:rPr lang="de-DE" sz="1800" dirty="0"/>
              <a:t> Hellmut</a:t>
            </a:r>
            <a:r>
              <a:rPr lang="de-DE" sz="1800" dirty="0" smtClean="0"/>
              <a:t> (2000) Rechtliche Rahmenbedingungen für Wissenschaft und Forschung Band 1</a:t>
            </a:r>
          </a:p>
          <a:p>
            <a:r>
              <a:rPr lang="de-DE" sz="1800" dirty="0"/>
              <a:t>[GERA3] Sandberg, Berit (2012) Wissenschaftlich Arbeiten von Abbildung bis Zitat: Lehr- und Übungsbuch </a:t>
            </a:r>
            <a:r>
              <a:rPr lang="de-DE" sz="1800" dirty="0" smtClean="0"/>
              <a:t>für Bachelor, Master und Promotion (Kapitel 1.3)</a:t>
            </a:r>
            <a:endParaRPr lang="de-DE" sz="1800" dirty="0"/>
          </a:p>
          <a:p>
            <a:r>
              <a:rPr lang="de-DE" sz="1800" dirty="0"/>
              <a:t>Bilder</a:t>
            </a:r>
          </a:p>
          <a:p>
            <a:pPr lvl="1"/>
            <a:r>
              <a:rPr lang="de-DE" sz="1600" dirty="0"/>
              <a:t>[GERAB1] </a:t>
            </a:r>
            <a:r>
              <a:rPr lang="de-DE" sz="1600" dirty="0">
                <a:hlinkClick r:id="rId3"/>
              </a:rPr>
              <a:t>http://www.loewensolar.de/_img/1/pic_16.jpg</a:t>
            </a:r>
            <a:r>
              <a:rPr lang="de-DE" sz="1600" dirty="0"/>
              <a:t> </a:t>
            </a:r>
          </a:p>
          <a:p>
            <a:pPr lvl="1"/>
            <a:r>
              <a:rPr lang="de-DE" sz="1600" dirty="0"/>
              <a:t>[</a:t>
            </a:r>
            <a:r>
              <a:rPr lang="de-DE" sz="1600" dirty="0" smtClean="0"/>
              <a:t>GERAB2] </a:t>
            </a:r>
            <a:r>
              <a:rPr lang="de-DE" sz="1600" dirty="0" smtClean="0">
                <a:hlinkClick r:id="rId4"/>
              </a:rPr>
              <a:t>http</a:t>
            </a:r>
            <a:r>
              <a:rPr lang="de-DE" sz="1600" dirty="0">
                <a:hlinkClick r:id="rId4"/>
              </a:rPr>
              <a:t>://d3r6fppmnpquqq.cloudfront.net/e0/ac/i80391392._szw270h3500_.jpg</a:t>
            </a:r>
            <a:r>
              <a:rPr lang="de-DE" sz="1600" dirty="0"/>
              <a:t> </a:t>
            </a:r>
          </a:p>
          <a:p>
            <a:pPr lvl="1"/>
            <a:r>
              <a:rPr lang="de-DE" sz="1600" dirty="0"/>
              <a:t>[</a:t>
            </a:r>
            <a:r>
              <a:rPr lang="de-DE" sz="1600" dirty="0" smtClean="0"/>
              <a:t>GERAB3] </a:t>
            </a:r>
            <a:r>
              <a:rPr lang="de-DE" sz="1600" u="sng" dirty="0" smtClean="0">
                <a:hlinkClick r:id="rId5"/>
              </a:rPr>
              <a:t>http</a:t>
            </a:r>
            <a:r>
              <a:rPr lang="de-DE" sz="1600" u="sng" dirty="0">
                <a:hlinkClick r:id="rId5"/>
              </a:rPr>
              <a:t>://juist-nachrichten.de/wp-content/uploads/2012/05/grundgesetz1.jpg</a:t>
            </a:r>
            <a:endParaRPr lang="de-DE" sz="1600" u="sng" dirty="0"/>
          </a:p>
          <a:p>
            <a:pPr lvl="1"/>
            <a:r>
              <a:rPr lang="de-DE" sz="1600" dirty="0"/>
              <a:t>[GERAB3] </a:t>
            </a:r>
            <a:r>
              <a:rPr lang="de-DE" sz="1600" u="sng" dirty="0">
                <a:hlinkClick r:id="rId6"/>
              </a:rPr>
              <a:t>http://www.wissenschaft.de/fast_forward</a:t>
            </a:r>
            <a:endParaRPr lang="de-DE" sz="1600" u="sng" dirty="0"/>
          </a:p>
          <a:p>
            <a:pPr lvl="1"/>
            <a:r>
              <a:rPr lang="de-DE" sz="1600" dirty="0"/>
              <a:t>[GERAB4] </a:t>
            </a:r>
            <a:r>
              <a:rPr lang="de-DE" sz="1600" u="sng" dirty="0" smtClean="0">
                <a:hlinkClick r:id="rId7"/>
              </a:rPr>
              <a:t>http</a:t>
            </a:r>
            <a:r>
              <a:rPr lang="de-DE" sz="1600" u="sng" dirty="0">
                <a:hlinkClick r:id="rId7"/>
              </a:rPr>
              <a:t>://1.bp.blogspot.com/-MWf328hj0CY/TZmsAQU18BI/AAAAAAAAAO0/EaXPZPBYPys/s1600/150px-Flag_of_Europe.svg.png</a:t>
            </a:r>
            <a:endParaRPr lang="de-DE" sz="1600" u="sng" dirty="0"/>
          </a:p>
        </p:txBody>
      </p:sp>
    </p:spTree>
    <p:extLst>
      <p:ext uri="{BB962C8B-B14F-4D97-AF65-F5344CB8AC3E}">
        <p14:creationId xmlns:p14="http://schemas.microsoft.com/office/powerpoint/2010/main" val="3402250892"/>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Autofit/>
          </a:bodyPr>
          <a:lstStyle/>
          <a:p>
            <a:r>
              <a:rPr lang="de-DE" sz="3200" dirty="0"/>
              <a:t>Quellen </a:t>
            </a:r>
            <a:r>
              <a:rPr lang="de-DE" sz="3200" dirty="0" smtClean="0"/>
              <a:t>- </a:t>
            </a:r>
            <a:r>
              <a:rPr lang="de-DE" sz="3200" dirty="0"/>
              <a:t>Selbsteinschränkung der Universitäten</a:t>
            </a:r>
            <a:r>
              <a:rPr lang="de-DE" sz="3200" dirty="0" smtClean="0"/>
              <a:t> </a:t>
            </a:r>
            <a:endParaRPr lang="de-DE" sz="3200" dirty="0"/>
          </a:p>
        </p:txBody>
      </p:sp>
      <p:sp>
        <p:nvSpPr>
          <p:cNvPr id="3" name="Inhaltsplatzhalter 2"/>
          <p:cNvSpPr>
            <a:spLocks noGrp="1"/>
          </p:cNvSpPr>
          <p:nvPr>
            <p:ph idx="1"/>
          </p:nvPr>
        </p:nvSpPr>
        <p:spPr>
          <a:xfrm>
            <a:off x="327545" y="980728"/>
            <a:ext cx="8359255" cy="3456384"/>
          </a:xfrm>
        </p:spPr>
        <p:txBody>
          <a:bodyPr>
            <a:noAutofit/>
          </a:bodyPr>
          <a:lstStyle/>
          <a:p>
            <a:r>
              <a:rPr lang="de-DE" sz="1600" dirty="0">
                <a:solidFill>
                  <a:srgbClr val="000000"/>
                </a:solidFill>
              </a:rPr>
              <a:t>[</a:t>
            </a:r>
            <a:r>
              <a:rPr lang="de-DE" sz="1600" dirty="0" smtClean="0">
                <a:solidFill>
                  <a:srgbClr val="000000"/>
                </a:solidFill>
              </a:rPr>
              <a:t>SEDU1</a:t>
            </a:r>
            <a:r>
              <a:rPr lang="de-DE" sz="1600" dirty="0">
                <a:solidFill>
                  <a:srgbClr val="000000"/>
                </a:solidFill>
              </a:rPr>
              <a:t>] Baeck, Jean-</a:t>
            </a:r>
            <a:r>
              <a:rPr lang="de-DE" sz="1600" dirty="0" err="1">
                <a:solidFill>
                  <a:srgbClr val="000000"/>
                </a:solidFill>
              </a:rPr>
              <a:t>Phillipp</a:t>
            </a:r>
            <a:r>
              <a:rPr lang="de-DE" sz="1600" dirty="0">
                <a:solidFill>
                  <a:srgbClr val="000000"/>
                </a:solidFill>
              </a:rPr>
              <a:t>. „Uni Bremen gegen Rüstungsforschung Zivilklausel bleibt - OHB kommt". </a:t>
            </a:r>
            <a:r>
              <a:rPr lang="de-DE" sz="1600" u="sng" dirty="0">
                <a:solidFill>
                  <a:srgbClr val="0000FF"/>
                </a:solidFill>
                <a:hlinkClick r:id="rId3"/>
              </a:rPr>
              <a:t>http://www.taz.de/!86420</a:t>
            </a:r>
            <a:r>
              <a:rPr lang="de-DE" sz="1600" dirty="0">
                <a:solidFill>
                  <a:srgbClr val="000000"/>
                </a:solidFill>
              </a:rPr>
              <a:t> In: taz</a:t>
            </a:r>
            <a:endParaRPr lang="de-DE" sz="1600" dirty="0"/>
          </a:p>
          <a:p>
            <a:r>
              <a:rPr lang="de-DE" sz="1600" dirty="0" smtClean="0">
                <a:solidFill>
                  <a:srgbClr val="000000"/>
                </a:solidFill>
              </a:rPr>
              <a:t>[SEDU2</a:t>
            </a:r>
            <a:r>
              <a:rPr lang="de-DE" sz="1600" dirty="0">
                <a:solidFill>
                  <a:srgbClr val="000000"/>
                </a:solidFill>
              </a:rPr>
              <a:t>] (2012</a:t>
            </a:r>
            <a:r>
              <a:rPr lang="de-DE" sz="1600" dirty="0" smtClean="0">
                <a:solidFill>
                  <a:srgbClr val="000000"/>
                </a:solidFill>
              </a:rPr>
              <a:t>) </a:t>
            </a:r>
            <a:r>
              <a:rPr lang="de-DE" sz="1600" dirty="0">
                <a:solidFill>
                  <a:srgbClr val="000000"/>
                </a:solidFill>
                <a:hlinkClick r:id="rId4"/>
              </a:rPr>
              <a:t>http://www.taz.de/!86420</a:t>
            </a:r>
            <a:r>
              <a:rPr lang="de-DE" sz="1600" dirty="0" smtClean="0">
                <a:solidFill>
                  <a:srgbClr val="000000"/>
                </a:solidFill>
                <a:hlinkClick r:id="rId4"/>
              </a:rPr>
              <a:t>/</a:t>
            </a:r>
            <a:r>
              <a:rPr lang="de-DE" sz="1600" dirty="0" smtClean="0">
                <a:solidFill>
                  <a:srgbClr val="000000"/>
                </a:solidFill>
              </a:rPr>
              <a:t> .</a:t>
            </a:r>
            <a:r>
              <a:rPr lang="de-DE" sz="1600" dirty="0">
                <a:solidFill>
                  <a:srgbClr val="000000"/>
                </a:solidFill>
              </a:rPr>
              <a:t>Krause, Joachim. „Verklausulierter Frieden". In: Frankfurter Allgemeine Zeitung 177 (2013), p. 7</a:t>
            </a:r>
            <a:r>
              <a:rPr lang="de-DE" sz="1600" dirty="0" smtClean="0">
                <a:solidFill>
                  <a:srgbClr val="000000"/>
                </a:solidFill>
              </a:rPr>
              <a:t>.</a:t>
            </a:r>
          </a:p>
          <a:p>
            <a:r>
              <a:rPr lang="de-DE" sz="1600" dirty="0" smtClean="0">
                <a:solidFill>
                  <a:srgbClr val="000000"/>
                </a:solidFill>
              </a:rPr>
              <a:t>[SEDU3</a:t>
            </a:r>
            <a:r>
              <a:rPr lang="de-DE" sz="1600" dirty="0">
                <a:solidFill>
                  <a:srgbClr val="000000"/>
                </a:solidFill>
              </a:rPr>
              <a:t>] Pressemitteilung des </a:t>
            </a:r>
            <a:r>
              <a:rPr lang="de-DE" sz="1600" dirty="0" smtClean="0">
                <a:solidFill>
                  <a:srgbClr val="000000"/>
                </a:solidFill>
              </a:rPr>
              <a:t>DHV </a:t>
            </a:r>
            <a:r>
              <a:rPr lang="de-DE" sz="1600" u="sng" dirty="0">
                <a:solidFill>
                  <a:srgbClr val="0000FF"/>
                </a:solidFill>
                <a:hlinkClick r:id="rId5"/>
              </a:rPr>
              <a:t>http://</a:t>
            </a:r>
            <a:r>
              <a:rPr lang="de-DE" sz="1600" u="sng" dirty="0" smtClean="0">
                <a:solidFill>
                  <a:srgbClr val="0000FF"/>
                </a:solidFill>
                <a:hlinkClick r:id="rId5"/>
              </a:rPr>
              <a:t>www.hochschulverband.de/cms1/pressemitteilung+M53b7fb95070.html</a:t>
            </a:r>
            <a:r>
              <a:rPr lang="de-DE" sz="1600" u="sng" dirty="0" smtClean="0">
                <a:solidFill>
                  <a:srgbClr val="0000FF"/>
                </a:solidFill>
              </a:rPr>
              <a:t> </a:t>
            </a:r>
            <a:endParaRPr lang="de-DE" sz="1600" dirty="0"/>
          </a:p>
          <a:p>
            <a:r>
              <a:rPr lang="de-DE" sz="1600" dirty="0">
                <a:solidFill>
                  <a:srgbClr val="000000"/>
                </a:solidFill>
              </a:rPr>
              <a:t>[SedU4] </a:t>
            </a:r>
            <a:r>
              <a:rPr lang="de-DE" sz="1600" dirty="0">
                <a:solidFill>
                  <a:srgbClr val="000000"/>
                </a:solidFill>
                <a:hlinkClick r:id="rId6"/>
              </a:rPr>
              <a:t>http://</a:t>
            </a:r>
            <a:r>
              <a:rPr lang="de-DE" sz="1600" dirty="0" smtClean="0">
                <a:solidFill>
                  <a:srgbClr val="000000"/>
                </a:solidFill>
                <a:hlinkClick r:id="rId6"/>
              </a:rPr>
              <a:t>www.ethikkommission.uni-bremen.de/EthikO.htm</a:t>
            </a:r>
            <a:r>
              <a:rPr lang="de-DE" sz="1600" dirty="0" smtClean="0">
                <a:solidFill>
                  <a:srgbClr val="000000"/>
                </a:solidFill>
              </a:rPr>
              <a:t> </a:t>
            </a:r>
            <a:endParaRPr lang="de-DE" sz="1600" dirty="0"/>
          </a:p>
          <a:p>
            <a:r>
              <a:rPr lang="de-DE" sz="1600" dirty="0" smtClean="0"/>
              <a:t>Bilder </a:t>
            </a:r>
          </a:p>
          <a:p>
            <a:pPr lvl="1"/>
            <a:r>
              <a:rPr lang="de-DE" sz="1200" dirty="0" smtClean="0"/>
              <a:t>[</a:t>
            </a:r>
            <a:r>
              <a:rPr lang="de-DE" sz="1200" dirty="0"/>
              <a:t>SEDUB1] </a:t>
            </a:r>
            <a:r>
              <a:rPr lang="de-DE" sz="1200" dirty="0">
                <a:hlinkClick r:id="rId7"/>
              </a:rPr>
              <a:t>http://</a:t>
            </a:r>
            <a:r>
              <a:rPr lang="de-DE" sz="1200" dirty="0" smtClean="0">
                <a:hlinkClick r:id="rId7"/>
              </a:rPr>
              <a:t>upload.wikimedia.org/wikipedia/de/thumb/e/ed/Friedenstaube_weiss_blau_kreis.svg/220px-Friedenstaube_weiss_blau_kreis.svg.png</a:t>
            </a:r>
            <a:r>
              <a:rPr lang="de-DE" sz="1200" dirty="0" smtClean="0"/>
              <a:t>  </a:t>
            </a:r>
          </a:p>
          <a:p>
            <a:pPr lvl="1"/>
            <a:r>
              <a:rPr lang="de-DE" sz="1200" dirty="0" smtClean="0"/>
              <a:t>[SEDUB2] </a:t>
            </a:r>
            <a:r>
              <a:rPr lang="de-DE" sz="1200" dirty="0">
                <a:solidFill>
                  <a:srgbClr val="000000"/>
                </a:solidFill>
                <a:hlinkClick r:id="rId8"/>
              </a:rPr>
              <a:t>http://jetzt.sueddeutsche.de/upl/images/user/qu/quentin-lichtblau/text/regular/901608.jpg</a:t>
            </a:r>
            <a:r>
              <a:rPr lang="de-DE" sz="1200" dirty="0">
                <a:solidFill>
                  <a:srgbClr val="000000"/>
                </a:solidFill>
              </a:rPr>
              <a:t> </a:t>
            </a:r>
            <a:endParaRPr lang="de-DE" sz="1200" dirty="0"/>
          </a:p>
          <a:p>
            <a:pPr lvl="1"/>
            <a:endParaRPr lang="de-DE" sz="1200" dirty="0"/>
          </a:p>
          <a:p>
            <a:endParaRPr lang="de-DE" sz="1600" u="sng" dirty="0"/>
          </a:p>
        </p:txBody>
      </p:sp>
    </p:spTree>
    <p:extLst>
      <p:ext uri="{BB962C8B-B14F-4D97-AF65-F5344CB8AC3E}">
        <p14:creationId xmlns:p14="http://schemas.microsoft.com/office/powerpoint/2010/main" val="1883764535"/>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Autofit/>
          </a:bodyPr>
          <a:lstStyle/>
          <a:p>
            <a:r>
              <a:rPr lang="de-DE" sz="2800" dirty="0"/>
              <a:t>Quellen - Finanzierung in der Hochschulforschung </a:t>
            </a:r>
          </a:p>
        </p:txBody>
      </p:sp>
      <p:sp>
        <p:nvSpPr>
          <p:cNvPr id="3" name="Inhaltsplatzhalter 2"/>
          <p:cNvSpPr>
            <a:spLocks noGrp="1"/>
          </p:cNvSpPr>
          <p:nvPr>
            <p:ph idx="1"/>
          </p:nvPr>
        </p:nvSpPr>
        <p:spPr>
          <a:xfrm>
            <a:off x="327545" y="980728"/>
            <a:ext cx="8359255" cy="5040560"/>
          </a:xfrm>
        </p:spPr>
        <p:txBody>
          <a:bodyPr>
            <a:noAutofit/>
          </a:bodyPr>
          <a:lstStyle/>
          <a:p>
            <a:r>
              <a:rPr lang="de-DE" sz="1600" dirty="0" smtClean="0"/>
              <a:t>[FIHO1</a:t>
            </a:r>
            <a:r>
              <a:rPr lang="de-DE" sz="1600" dirty="0"/>
              <a:t>] </a:t>
            </a:r>
            <a:r>
              <a:rPr lang="de-DE" sz="1600" dirty="0">
                <a:hlinkClick r:id="rId3"/>
              </a:rPr>
              <a:t>http://www.dfg.de</a:t>
            </a:r>
            <a:r>
              <a:rPr lang="de-DE" sz="1600" dirty="0" smtClean="0">
                <a:hlinkClick r:id="rId3"/>
              </a:rPr>
              <a:t>/</a:t>
            </a:r>
            <a:endParaRPr lang="de-DE" sz="1600" dirty="0" smtClean="0"/>
          </a:p>
          <a:p>
            <a:r>
              <a:rPr lang="de-DE" sz="1600" dirty="0"/>
              <a:t>[</a:t>
            </a:r>
            <a:r>
              <a:rPr lang="de-DE" sz="1600" dirty="0" smtClean="0"/>
              <a:t>FIHO2</a:t>
            </a:r>
            <a:r>
              <a:rPr lang="de-DE" sz="1600" dirty="0"/>
              <a:t>] </a:t>
            </a:r>
            <a:r>
              <a:rPr lang="de-DE" sz="1600" dirty="0">
                <a:hlinkClick r:id="rId4"/>
              </a:rPr>
              <a:t>http://</a:t>
            </a:r>
            <a:r>
              <a:rPr lang="de-DE" sz="1600" dirty="0" smtClean="0">
                <a:hlinkClick r:id="rId4"/>
              </a:rPr>
              <a:t>www.mi.fu-berlin.de/wiki/pub/AgMathLife/SoftSkillsWS13/DFG_Drittmittelfoerderung.pdf</a:t>
            </a:r>
            <a:r>
              <a:rPr lang="de-DE" sz="1600" dirty="0" smtClean="0"/>
              <a:t> </a:t>
            </a:r>
          </a:p>
          <a:p>
            <a:r>
              <a:rPr lang="de-DE" sz="1600" dirty="0"/>
              <a:t>[</a:t>
            </a:r>
            <a:r>
              <a:rPr lang="de-DE" sz="1600" dirty="0" smtClean="0"/>
              <a:t>FIHO3] </a:t>
            </a:r>
            <a:r>
              <a:rPr lang="de-DE" sz="1600" dirty="0">
                <a:hlinkClick r:id="rId5"/>
              </a:rPr>
              <a:t>http://</a:t>
            </a:r>
            <a:r>
              <a:rPr lang="de-DE" sz="1600" dirty="0" smtClean="0">
                <a:hlinkClick r:id="rId5"/>
              </a:rPr>
              <a:t>www.zm-online.de/home/meinung/Nachholbedarf-in-der-Drittmittelfoerderung_142422.html</a:t>
            </a:r>
            <a:r>
              <a:rPr lang="de-DE" sz="1600" dirty="0" smtClean="0"/>
              <a:t> </a:t>
            </a:r>
          </a:p>
          <a:p>
            <a:r>
              <a:rPr lang="de-DE" sz="1600" dirty="0"/>
              <a:t>[</a:t>
            </a:r>
            <a:r>
              <a:rPr lang="de-DE" sz="1600" dirty="0" smtClean="0"/>
              <a:t>FIHO4] </a:t>
            </a:r>
            <a:r>
              <a:rPr lang="de-DE" sz="1600" dirty="0">
                <a:hlinkClick r:id="rId6"/>
              </a:rPr>
              <a:t>http://</a:t>
            </a:r>
            <a:r>
              <a:rPr lang="de-DE" sz="1600" dirty="0" smtClean="0">
                <a:hlinkClick r:id="rId6"/>
              </a:rPr>
              <a:t>www.kisswin.de/kisswin/infothek/infothek-einzelansicht/datum/2011/10/10/drittmittel-fuer-projektfoerderung.html?no_cache=1&amp;cHash=a550d4ed7f4911201d27e37553d4568b</a:t>
            </a:r>
            <a:r>
              <a:rPr lang="de-DE" sz="1600" dirty="0" smtClean="0"/>
              <a:t> </a:t>
            </a:r>
          </a:p>
          <a:p>
            <a:r>
              <a:rPr lang="de-DE" sz="1600" dirty="0"/>
              <a:t>[</a:t>
            </a:r>
            <a:r>
              <a:rPr lang="de-DE" sz="1600" dirty="0" smtClean="0"/>
              <a:t>FIHO5] </a:t>
            </a:r>
            <a:r>
              <a:rPr lang="de-DE" sz="1600" dirty="0">
                <a:hlinkClick r:id="rId7"/>
              </a:rPr>
              <a:t>http://www.linksfraktion.de/themen/drittmittelfoerderung-hochschulen</a:t>
            </a:r>
            <a:r>
              <a:rPr lang="de-DE" sz="1600" dirty="0" smtClean="0">
                <a:hlinkClick r:id="rId7"/>
              </a:rPr>
              <a:t>/</a:t>
            </a:r>
            <a:r>
              <a:rPr lang="de-DE" sz="1600" dirty="0" smtClean="0"/>
              <a:t> </a:t>
            </a:r>
          </a:p>
          <a:p>
            <a:r>
              <a:rPr lang="de-DE" sz="1600" dirty="0"/>
              <a:t>[</a:t>
            </a:r>
            <a:r>
              <a:rPr lang="de-DE" sz="1600" dirty="0" smtClean="0"/>
              <a:t>FIHO6] </a:t>
            </a:r>
            <a:r>
              <a:rPr lang="de-DE" sz="1600" dirty="0">
                <a:hlinkClick r:id="rId8"/>
              </a:rPr>
              <a:t>http://</a:t>
            </a:r>
            <a:r>
              <a:rPr lang="de-DE" sz="1600" dirty="0" smtClean="0">
                <a:hlinkClick r:id="rId8"/>
              </a:rPr>
              <a:t>www.hochschulwatch.de</a:t>
            </a:r>
            <a:r>
              <a:rPr lang="de-DE" sz="1600" dirty="0" smtClean="0"/>
              <a:t> </a:t>
            </a:r>
            <a:endParaRPr lang="de-DE" sz="1600" dirty="0"/>
          </a:p>
          <a:p>
            <a:r>
              <a:rPr lang="de-DE" sz="1600" dirty="0"/>
              <a:t>Bilder</a:t>
            </a:r>
          </a:p>
          <a:p>
            <a:pPr lvl="1"/>
            <a:r>
              <a:rPr lang="de-DE" sz="1400" dirty="0" smtClean="0"/>
              <a:t>[FIHOB1</a:t>
            </a:r>
            <a:r>
              <a:rPr lang="de-DE" sz="1400" dirty="0"/>
              <a:t>] </a:t>
            </a:r>
            <a:r>
              <a:rPr lang="de-DE" sz="1400" dirty="0" smtClean="0">
                <a:hlinkClick r:id="rId9"/>
              </a:rPr>
              <a:t>www.uni-heidelberg.de/presse/ruca/ruca03_01/drittmittel.html</a:t>
            </a:r>
            <a:r>
              <a:rPr lang="de-DE" sz="1400" dirty="0" smtClean="0"/>
              <a:t> </a:t>
            </a:r>
          </a:p>
          <a:p>
            <a:pPr lvl="1"/>
            <a:r>
              <a:rPr lang="de-DE" sz="1400" dirty="0"/>
              <a:t>[FIHOB2</a:t>
            </a:r>
            <a:r>
              <a:rPr lang="de-DE" sz="1400" dirty="0" smtClean="0"/>
              <a:t>] </a:t>
            </a:r>
            <a:r>
              <a:rPr lang="de-DE" sz="1400" dirty="0">
                <a:hlinkClick r:id="rId10"/>
              </a:rPr>
              <a:t>http://</a:t>
            </a:r>
            <a:r>
              <a:rPr lang="de-DE" sz="1400" dirty="0" smtClean="0">
                <a:hlinkClick r:id="rId10"/>
              </a:rPr>
              <a:t>www.dfg.de/zentralablage/bilder/dfg_im_profil/geschichte/dfg_innenhof_heute.jpg</a:t>
            </a:r>
            <a:endParaRPr lang="de-DE" sz="1400" dirty="0" smtClean="0"/>
          </a:p>
          <a:p>
            <a:pPr lvl="1"/>
            <a:r>
              <a:rPr lang="de-DE" sz="1400" dirty="0"/>
              <a:t>[</a:t>
            </a:r>
            <a:r>
              <a:rPr lang="de-DE" sz="1400" dirty="0" smtClean="0"/>
              <a:t>FIHOB3</a:t>
            </a:r>
            <a:r>
              <a:rPr lang="de-DE" sz="1400" dirty="0"/>
              <a:t>] </a:t>
            </a:r>
            <a:r>
              <a:rPr lang="de-DE" sz="1400" dirty="0">
                <a:hlinkClick r:id="rId11"/>
              </a:rPr>
              <a:t>http://</a:t>
            </a:r>
            <a:r>
              <a:rPr lang="de-DE" sz="1400" dirty="0" smtClean="0">
                <a:hlinkClick r:id="rId11"/>
              </a:rPr>
              <a:t>transparency.de/newsletter/uploadimages/hochschulwatch_400.png</a:t>
            </a:r>
            <a:endParaRPr lang="de-DE" sz="1400" dirty="0" smtClean="0"/>
          </a:p>
          <a:p>
            <a:pPr lvl="1"/>
            <a:r>
              <a:rPr lang="de-DE" sz="1400" dirty="0"/>
              <a:t>[</a:t>
            </a:r>
            <a:r>
              <a:rPr lang="de-DE" sz="1400" dirty="0" smtClean="0"/>
              <a:t>FIHOB4</a:t>
            </a:r>
            <a:r>
              <a:rPr lang="de-DE" sz="1400" dirty="0"/>
              <a:t>] </a:t>
            </a:r>
            <a:r>
              <a:rPr lang="de-DE" sz="1400" dirty="0" smtClean="0"/>
              <a:t>hochschulwatch.de </a:t>
            </a:r>
            <a:endParaRPr lang="de-DE" sz="1400" dirty="0"/>
          </a:p>
        </p:txBody>
      </p:sp>
    </p:spTree>
    <p:extLst>
      <p:ext uri="{BB962C8B-B14F-4D97-AF65-F5344CB8AC3E}">
        <p14:creationId xmlns:p14="http://schemas.microsoft.com/office/powerpoint/2010/main" val="688944815"/>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Autofit/>
          </a:bodyPr>
          <a:lstStyle/>
          <a:p>
            <a:r>
              <a:rPr lang="de-DE" sz="3600" dirty="0"/>
              <a:t>Quellen - Gesellschaften für Verantwortung </a:t>
            </a:r>
          </a:p>
        </p:txBody>
      </p:sp>
      <p:sp>
        <p:nvSpPr>
          <p:cNvPr id="3" name="Inhaltsplatzhalter 2"/>
          <p:cNvSpPr>
            <a:spLocks noGrp="1"/>
          </p:cNvSpPr>
          <p:nvPr>
            <p:ph idx="1"/>
          </p:nvPr>
        </p:nvSpPr>
        <p:spPr>
          <a:xfrm>
            <a:off x="327545" y="980728"/>
            <a:ext cx="8359255" cy="3456384"/>
          </a:xfrm>
        </p:spPr>
        <p:txBody>
          <a:bodyPr>
            <a:noAutofit/>
          </a:bodyPr>
          <a:lstStyle/>
          <a:p>
            <a:r>
              <a:rPr lang="de-DE" sz="1800" dirty="0" smtClean="0"/>
              <a:t>[</a:t>
            </a:r>
            <a:r>
              <a:rPr lang="de-DE" sz="1800" dirty="0"/>
              <a:t>GEVE1] </a:t>
            </a:r>
            <a:r>
              <a:rPr lang="de-DE" sz="1600" dirty="0">
                <a:hlinkClick r:id="rId3"/>
              </a:rPr>
              <a:t>http://</a:t>
            </a:r>
            <a:r>
              <a:rPr lang="de-DE" sz="1600" dirty="0" smtClean="0">
                <a:hlinkClick r:id="rId3"/>
              </a:rPr>
              <a:t>skmail.ikp.physik.tu-darmstadt.de/gvw/index.html#anfang</a:t>
            </a:r>
            <a:r>
              <a:rPr lang="de-DE" sz="1600" dirty="0" smtClean="0"/>
              <a:t> </a:t>
            </a:r>
          </a:p>
          <a:p>
            <a:r>
              <a:rPr lang="de-DE" sz="1800" dirty="0" smtClean="0"/>
              <a:t>[GEVE2] </a:t>
            </a:r>
            <a:r>
              <a:rPr lang="de-DE" sz="1600" dirty="0">
                <a:hlinkClick r:id="rId4"/>
              </a:rPr>
              <a:t>http://skmail.ikp.physik.tu-darmstadt.de/gvw/texte.gvw/WuV%202004%20Nr.%203%20-%20Diefenbach%20-%</a:t>
            </a:r>
            <a:r>
              <a:rPr lang="de-DE" sz="1600" dirty="0" smtClean="0">
                <a:hlinkClick r:id="rId4"/>
              </a:rPr>
              <a:t>20Nach%20bestem%20Wissen%20und%20Gewissen.pdf</a:t>
            </a:r>
            <a:r>
              <a:rPr lang="de-DE" sz="1600" dirty="0" smtClean="0"/>
              <a:t> </a:t>
            </a:r>
          </a:p>
          <a:p>
            <a:r>
              <a:rPr lang="de-DE" sz="1800" dirty="0"/>
              <a:t>[GEVE3] </a:t>
            </a:r>
            <a:r>
              <a:rPr lang="de-DE" sz="1600" dirty="0" smtClean="0">
                <a:hlinkClick r:id="rId5"/>
              </a:rPr>
              <a:t>http</a:t>
            </a:r>
            <a:r>
              <a:rPr lang="de-DE" sz="1600" dirty="0">
                <a:hlinkClick r:id="rId5"/>
              </a:rPr>
              <a:t>://</a:t>
            </a:r>
            <a:r>
              <a:rPr lang="de-DE" sz="1600" dirty="0" smtClean="0">
                <a:hlinkClick r:id="rId5"/>
              </a:rPr>
              <a:t>www.fiff.de/</a:t>
            </a:r>
            <a:r>
              <a:rPr lang="de-DE" sz="1600" dirty="0" smtClean="0"/>
              <a:t>  </a:t>
            </a:r>
          </a:p>
          <a:p>
            <a:r>
              <a:rPr lang="de-DE" sz="1800" dirty="0" smtClean="0"/>
              <a:t>Bilder</a:t>
            </a:r>
          </a:p>
          <a:p>
            <a:pPr lvl="1"/>
            <a:r>
              <a:rPr lang="de-DE" sz="1600" dirty="0" smtClean="0"/>
              <a:t>[GEVEB1</a:t>
            </a:r>
            <a:r>
              <a:rPr lang="de-DE" sz="1600" dirty="0"/>
              <a:t>] </a:t>
            </a:r>
            <a:r>
              <a:rPr lang="de-DE" sz="1600" dirty="0">
                <a:hlinkClick r:id="rId6"/>
              </a:rPr>
              <a:t>http://</a:t>
            </a:r>
            <a:r>
              <a:rPr lang="de-DE" sz="1600" dirty="0" smtClean="0">
                <a:hlinkClick r:id="rId6"/>
              </a:rPr>
              <a:t>commons.wikimedia.org/wiki/File:Nagasakibomb.jpg</a:t>
            </a:r>
            <a:endParaRPr lang="de-DE" sz="1600" dirty="0" smtClean="0"/>
          </a:p>
          <a:p>
            <a:pPr lvl="1"/>
            <a:r>
              <a:rPr lang="de-DE" sz="1600" dirty="0" smtClean="0"/>
              <a:t>[GEVEB2]  </a:t>
            </a:r>
            <a:r>
              <a:rPr lang="de-DE" sz="1600" dirty="0">
                <a:hlinkClick r:id="rId7"/>
              </a:rPr>
              <a:t>http://</a:t>
            </a:r>
            <a:r>
              <a:rPr lang="de-DE" sz="1600" dirty="0" smtClean="0">
                <a:hlinkClick r:id="rId7"/>
              </a:rPr>
              <a:t>skmail.ikp.physik.tu-darmstadt.de/gvw/graphik/GVW_Homepage_Header.jpg</a:t>
            </a:r>
            <a:endParaRPr lang="de-DE" sz="1600" dirty="0" smtClean="0"/>
          </a:p>
          <a:p>
            <a:pPr lvl="1"/>
            <a:r>
              <a:rPr lang="de-DE" sz="1600" dirty="0"/>
              <a:t>[GEVEB3] </a:t>
            </a:r>
            <a:r>
              <a:rPr lang="de-DE" sz="1600" dirty="0">
                <a:hlinkClick r:id="rId8"/>
              </a:rPr>
              <a:t>http://</a:t>
            </a:r>
            <a:r>
              <a:rPr lang="de-DE" sz="1600" dirty="0" smtClean="0">
                <a:hlinkClick r:id="rId8"/>
              </a:rPr>
              <a:t>fiff.de/logo2.png</a:t>
            </a:r>
            <a:r>
              <a:rPr lang="de-DE" sz="1600" dirty="0" smtClean="0"/>
              <a:t> </a:t>
            </a:r>
            <a:endParaRPr lang="de-DE" sz="1600" dirty="0"/>
          </a:p>
        </p:txBody>
      </p:sp>
    </p:spTree>
    <p:extLst>
      <p:ext uri="{BB962C8B-B14F-4D97-AF65-F5344CB8AC3E}">
        <p14:creationId xmlns:p14="http://schemas.microsoft.com/office/powerpoint/2010/main" val="1794191502"/>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6735402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12521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323528" y="188640"/>
            <a:ext cx="8363272" cy="580926"/>
          </a:xfrm>
        </p:spPr>
        <p:txBody>
          <a:bodyPr>
            <a:normAutofit fontScale="90000"/>
          </a:bodyPr>
          <a:lstStyle/>
          <a:p>
            <a:pPr lvl="0"/>
            <a:r>
              <a:rPr lang="de-DE" dirty="0" smtClean="0"/>
              <a:t>Gliederung</a:t>
            </a:r>
            <a:endParaRPr lang="de-DE" dirty="0"/>
          </a:p>
        </p:txBody>
      </p:sp>
      <p:sp>
        <p:nvSpPr>
          <p:cNvPr id="3" name="Inhaltsplatzhalter 2"/>
          <p:cNvSpPr>
            <a:spLocks noGrp="1"/>
          </p:cNvSpPr>
          <p:nvPr>
            <p:ph idx="1"/>
          </p:nvPr>
        </p:nvSpPr>
        <p:spPr/>
        <p:txBody>
          <a:bodyPr>
            <a:normAutofit lnSpcReduction="10000"/>
          </a:bodyPr>
          <a:lstStyle/>
          <a:p>
            <a:r>
              <a:rPr lang="de-DE" dirty="0"/>
              <a:t>Moral und </a:t>
            </a:r>
            <a:r>
              <a:rPr lang="de-DE" dirty="0" smtClean="0"/>
              <a:t>Ethik </a:t>
            </a:r>
            <a:br>
              <a:rPr lang="de-DE" dirty="0" smtClean="0"/>
            </a:br>
            <a:r>
              <a:rPr lang="de-DE" sz="2000" dirty="0" smtClean="0"/>
              <a:t>von </a:t>
            </a:r>
            <a:r>
              <a:rPr lang="de-DE" sz="2000" dirty="0" err="1"/>
              <a:t>Glaucia</a:t>
            </a:r>
            <a:r>
              <a:rPr lang="de-DE" sz="2000" dirty="0"/>
              <a:t> </a:t>
            </a:r>
            <a:r>
              <a:rPr lang="de-DE" sz="2000" dirty="0" err="1"/>
              <a:t>Cancino</a:t>
            </a:r>
            <a:endParaRPr lang="de-DE" sz="2800" dirty="0" smtClean="0"/>
          </a:p>
          <a:p>
            <a:r>
              <a:rPr lang="de-DE" dirty="0" smtClean="0"/>
              <a:t>Beeinflussung </a:t>
            </a:r>
            <a:r>
              <a:rPr lang="de-DE" dirty="0"/>
              <a:t>der </a:t>
            </a:r>
            <a:r>
              <a:rPr lang="de-DE" dirty="0" smtClean="0"/>
              <a:t>Wissenschaft </a:t>
            </a:r>
            <a:br>
              <a:rPr lang="de-DE" dirty="0" smtClean="0"/>
            </a:br>
            <a:r>
              <a:rPr lang="de-DE" sz="2000" dirty="0" smtClean="0"/>
              <a:t>von </a:t>
            </a:r>
            <a:r>
              <a:rPr lang="de-DE" sz="2000" dirty="0"/>
              <a:t>Elena </a:t>
            </a:r>
            <a:r>
              <a:rPr lang="de-DE" sz="2000" dirty="0" smtClean="0"/>
              <a:t>Maier</a:t>
            </a:r>
            <a:endParaRPr lang="de-DE" dirty="0"/>
          </a:p>
          <a:p>
            <a:r>
              <a:rPr lang="de-DE" dirty="0"/>
              <a:t>Gesetzlicher </a:t>
            </a:r>
            <a:r>
              <a:rPr lang="de-DE" dirty="0" smtClean="0"/>
              <a:t>Rahmen </a:t>
            </a:r>
            <a:br>
              <a:rPr lang="de-DE" dirty="0" smtClean="0"/>
            </a:br>
            <a:r>
              <a:rPr lang="de-DE" sz="2000" dirty="0" smtClean="0"/>
              <a:t>von Dana </a:t>
            </a:r>
            <a:r>
              <a:rPr lang="de-DE" sz="2000" dirty="0" err="1" smtClean="0"/>
              <a:t>Jenett</a:t>
            </a:r>
            <a:endParaRPr lang="de-DE" sz="2000" dirty="0"/>
          </a:p>
          <a:p>
            <a:r>
              <a:rPr lang="de-DE" dirty="0"/>
              <a:t>Selbsteinschränkung der </a:t>
            </a:r>
            <a:r>
              <a:rPr lang="de-DE" dirty="0" smtClean="0"/>
              <a:t>Universitäten </a:t>
            </a:r>
            <a:br>
              <a:rPr lang="de-DE" dirty="0" smtClean="0"/>
            </a:br>
            <a:r>
              <a:rPr lang="de-DE" sz="2000" dirty="0" smtClean="0"/>
              <a:t>von Nico Lehmann</a:t>
            </a:r>
            <a:endParaRPr lang="de-DE" sz="2000" dirty="0"/>
          </a:p>
          <a:p>
            <a:r>
              <a:rPr lang="de-DE" dirty="0"/>
              <a:t>Finanzierung in der </a:t>
            </a:r>
            <a:r>
              <a:rPr lang="de-DE" dirty="0" smtClean="0"/>
              <a:t>Hochschulforschung </a:t>
            </a:r>
            <a:br>
              <a:rPr lang="de-DE" dirty="0" smtClean="0"/>
            </a:br>
            <a:r>
              <a:rPr lang="de-DE" sz="2000" dirty="0" smtClean="0"/>
              <a:t>von </a:t>
            </a:r>
            <a:r>
              <a:rPr lang="de-DE" sz="2000" dirty="0"/>
              <a:t>Brian </a:t>
            </a:r>
            <a:r>
              <a:rPr lang="de-DE" sz="2000" dirty="0" err="1"/>
              <a:t>Tietzen</a:t>
            </a:r>
            <a:r>
              <a:rPr lang="de-DE" sz="2000" dirty="0"/>
              <a:t> </a:t>
            </a:r>
            <a:r>
              <a:rPr lang="de-DE" sz="2000" dirty="0" smtClean="0"/>
              <a:t> </a:t>
            </a:r>
            <a:endParaRPr lang="de-DE" sz="2000" dirty="0"/>
          </a:p>
          <a:p>
            <a:r>
              <a:rPr lang="de-DE" dirty="0"/>
              <a:t>Gesellschaften für </a:t>
            </a:r>
            <a:r>
              <a:rPr lang="de-DE" dirty="0" smtClean="0"/>
              <a:t>Verantwortung </a:t>
            </a:r>
            <a:br>
              <a:rPr lang="de-DE" dirty="0" smtClean="0"/>
            </a:br>
            <a:r>
              <a:rPr lang="de-DE" sz="2000" dirty="0" smtClean="0"/>
              <a:t>von </a:t>
            </a:r>
            <a:r>
              <a:rPr lang="de-DE" sz="2000" dirty="0"/>
              <a:t>Kristina </a:t>
            </a:r>
            <a:r>
              <a:rPr lang="de-DE" sz="2000" dirty="0" err="1"/>
              <a:t>Tschupin</a:t>
            </a:r>
            <a:endParaRPr lang="de-DE" sz="2000" dirty="0"/>
          </a:p>
          <a:p>
            <a:endParaRPr lang="de-DE" dirty="0"/>
          </a:p>
        </p:txBody>
      </p:sp>
      <p:sp>
        <p:nvSpPr>
          <p:cNvPr id="4" name="Datumsplatzhalter 3"/>
          <p:cNvSpPr txBox="1">
            <a:spLocks/>
          </p:cNvSpPr>
          <p:nvPr/>
        </p:nvSpPr>
        <p:spPr>
          <a:xfrm>
            <a:off x="457200" y="6356350"/>
            <a:ext cx="2133600" cy="365125"/>
          </a:xfrm>
          <a:prstGeom prst="rect">
            <a:avLst/>
          </a:prstGeom>
        </p:spPr>
        <p:txBody>
          <a:bodyPr vert="horz" lIns="91440" tIns="45720" rIns="91440" bIns="45720" rtlCol="0" anchor="ctr"/>
          <a:lstStyle>
            <a:defPPr>
              <a:defRPr lang="de-DE"/>
            </a:defPPr>
            <a:lvl1pPr marL="0" algn="l" defTabSz="914400" rtl="0" eaLnBrk="1" latinLnBrk="0" hangingPunct="1">
              <a:defRPr sz="14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D5F394E-90F8-4F43-8348-924041BAEC7C}" type="datetimeFigureOut">
              <a:rPr lang="de-DE" smtClean="0"/>
              <a:pPr/>
              <a:t>10.12.2013</a:t>
            </a:fld>
            <a:endParaRPr lang="de-DE" dirty="0"/>
          </a:p>
        </p:txBody>
      </p:sp>
      <p:sp>
        <p:nvSpPr>
          <p:cNvPr id="5" name="Foliennummernplatzhalter 5"/>
          <p:cNvSpPr txBox="1">
            <a:spLocks/>
          </p:cNvSpPr>
          <p:nvPr/>
        </p:nvSpPr>
        <p:spPr>
          <a:xfrm>
            <a:off x="6553200" y="6356350"/>
            <a:ext cx="2133600" cy="365125"/>
          </a:xfrm>
          <a:prstGeom prst="rect">
            <a:avLst/>
          </a:prstGeom>
        </p:spPr>
        <p:txBody>
          <a:bodyPr vert="horz" lIns="91440" tIns="45720" rIns="91440" bIns="45720" rtlCol="0" anchor="ctr"/>
          <a:lstStyle>
            <a:defPPr>
              <a:defRPr lang="de-DE"/>
            </a:defPPr>
            <a:lvl1pPr marL="0" algn="r" defTabSz="914400" rtl="0" eaLnBrk="1" latinLnBrk="0" hangingPunct="1">
              <a:defRPr sz="14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C997049-FE7C-4047-B997-0D2E32ABA51F}" type="slidenum">
              <a:rPr lang="de-DE" smtClean="0"/>
              <a:pPr/>
              <a:t>8</a:t>
            </a:fld>
            <a:endParaRPr lang="de-DE"/>
          </a:p>
        </p:txBody>
      </p:sp>
      <p:sp>
        <p:nvSpPr>
          <p:cNvPr id="6" name="Abgerundetes Rechteck 5"/>
          <p:cNvSpPr/>
          <p:nvPr/>
        </p:nvSpPr>
        <p:spPr>
          <a:xfrm>
            <a:off x="122361" y="6323834"/>
            <a:ext cx="8882418" cy="432048"/>
          </a:xfrm>
          <a:prstGeom prst="roundRect">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aphicFrame>
        <p:nvGraphicFramePr>
          <p:cNvPr id="7" name="Tabelle 6"/>
          <p:cNvGraphicFramePr>
            <a:graphicFrameLocks noGrp="1"/>
          </p:cNvGraphicFramePr>
          <p:nvPr>
            <p:extLst>
              <p:ext uri="{D42A27DB-BD31-4B8C-83A1-F6EECF244321}">
                <p14:modId xmlns:p14="http://schemas.microsoft.com/office/powerpoint/2010/main" val="3197417268"/>
              </p:ext>
            </p:extLst>
          </p:nvPr>
        </p:nvGraphicFramePr>
        <p:xfrm>
          <a:off x="139864" y="6343975"/>
          <a:ext cx="8847412" cy="411907"/>
        </p:xfrm>
        <a:graphic>
          <a:graphicData uri="http://schemas.openxmlformats.org/drawingml/2006/table">
            <a:tbl>
              <a:tblPr firstRow="1" bandRow="1">
                <a:tableStyleId>{5C22544A-7EE6-4342-B048-85BDC9FD1C3A}</a:tableStyleId>
              </a:tblPr>
              <a:tblGrid>
                <a:gridCol w="315979"/>
                <a:gridCol w="315979"/>
                <a:gridCol w="315979"/>
                <a:gridCol w="315979"/>
                <a:gridCol w="315979"/>
                <a:gridCol w="315979"/>
                <a:gridCol w="315979"/>
                <a:gridCol w="315979"/>
                <a:gridCol w="315979"/>
                <a:gridCol w="315979"/>
                <a:gridCol w="315979"/>
                <a:gridCol w="315979"/>
                <a:gridCol w="315979"/>
                <a:gridCol w="315979"/>
                <a:gridCol w="315979"/>
                <a:gridCol w="315979"/>
                <a:gridCol w="315979"/>
                <a:gridCol w="315979"/>
                <a:gridCol w="315979"/>
                <a:gridCol w="315979"/>
                <a:gridCol w="315979"/>
                <a:gridCol w="315979"/>
                <a:gridCol w="315979"/>
                <a:gridCol w="315979"/>
                <a:gridCol w="315979"/>
                <a:gridCol w="315979"/>
                <a:gridCol w="315979"/>
                <a:gridCol w="315979"/>
              </a:tblGrid>
              <a:tr h="411907">
                <a:tc>
                  <a:txBody>
                    <a:bodyPr/>
                    <a:lstStyle/>
                    <a:p>
                      <a:endParaRPr lang="de-DE"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de-DE"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de-DE" dirty="0"/>
                    </a:p>
                  </a:txBody>
                  <a:tcPr>
                    <a:lnL w="1270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de-DE" dirty="0"/>
                    </a:p>
                  </a:txBody>
                  <a:tcPr>
                    <a:lnL w="5715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de-DE"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de-DE"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de-DE"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de-DE"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de-DE"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de-DE"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de-DE"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de-DE" dirty="0"/>
                    </a:p>
                  </a:txBody>
                  <a:tcPr>
                    <a:lnL w="1270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de-DE"/>
                    </a:p>
                  </a:txBody>
                  <a:tcPr>
                    <a:lnL w="5715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endParaRPr lang="de-DE"/>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endParaRPr lang="de-DE"/>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endParaRPr lang="de-DE"/>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endParaRPr lang="de-DE"/>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endParaRPr lang="de-DE"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endParaRPr lang="de-DE"/>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endParaRPr lang="de-DE"/>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endParaRPr lang="de-DE" dirty="0"/>
                    </a:p>
                  </a:txBody>
                  <a:tcPr>
                    <a:lnL w="1270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endParaRPr lang="de-DE"/>
                    </a:p>
                  </a:txBody>
                  <a:tcPr>
                    <a:lnL w="5715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endParaRPr lang="de-DE" dirty="0"/>
                    </a:p>
                  </a:txBody>
                  <a:tcPr>
                    <a:lnL w="1270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endParaRPr lang="de-DE" dirty="0"/>
                    </a:p>
                  </a:txBody>
                  <a:tcPr>
                    <a:lnL w="5715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endParaRPr lang="de-DE"/>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endParaRPr lang="de-DE" dirty="0"/>
                    </a:p>
                  </a:txBody>
                  <a:tcPr>
                    <a:lnL w="1270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endParaRPr lang="de-DE" dirty="0"/>
                    </a:p>
                  </a:txBody>
                  <a:tcPr>
                    <a:lnL w="5715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endParaRPr lang="de-DE"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r>
            </a:tbl>
          </a:graphicData>
        </a:graphic>
      </p:graphicFrame>
      <p:sp>
        <p:nvSpPr>
          <p:cNvPr id="8" name="Abgerundetes Rechteck 7"/>
          <p:cNvSpPr/>
          <p:nvPr/>
        </p:nvSpPr>
        <p:spPr>
          <a:xfrm>
            <a:off x="130339" y="6323835"/>
            <a:ext cx="8882418" cy="432048"/>
          </a:xfrm>
          <a:prstGeom prst="roundRect">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198731470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DE" dirty="0"/>
              <a:t>Moral und Ethik</a:t>
            </a:r>
          </a:p>
        </p:txBody>
      </p:sp>
      <p:sp>
        <p:nvSpPr>
          <p:cNvPr id="3" name="Inhaltsplatzhalter 2"/>
          <p:cNvSpPr>
            <a:spLocks noGrp="1"/>
          </p:cNvSpPr>
          <p:nvPr>
            <p:ph idx="1"/>
          </p:nvPr>
        </p:nvSpPr>
        <p:spPr>
          <a:xfrm>
            <a:off x="327545" y="980728"/>
            <a:ext cx="8359255" cy="1872208"/>
          </a:xfrm>
        </p:spPr>
        <p:txBody>
          <a:bodyPr>
            <a:noAutofit/>
          </a:bodyPr>
          <a:lstStyle/>
          <a:p>
            <a:r>
              <a:rPr lang="de-DE" dirty="0" smtClean="0"/>
              <a:t>Begriffe</a:t>
            </a:r>
          </a:p>
          <a:p>
            <a:r>
              <a:rPr lang="de-DE" dirty="0" smtClean="0"/>
              <a:t>Modelle der Ethik</a:t>
            </a:r>
          </a:p>
          <a:p>
            <a:r>
              <a:rPr lang="de-DE" dirty="0" smtClean="0"/>
              <a:t>Beispiele</a:t>
            </a:r>
          </a:p>
          <a:p>
            <a:endParaRPr lang="de-DE" dirty="0"/>
          </a:p>
        </p:txBody>
      </p:sp>
      <p:cxnSp>
        <p:nvCxnSpPr>
          <p:cNvPr id="5" name="Gerade Verbindung 4"/>
          <p:cNvCxnSpPr/>
          <p:nvPr/>
        </p:nvCxnSpPr>
        <p:spPr>
          <a:xfrm>
            <a:off x="327545" y="2996952"/>
            <a:ext cx="834690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Rechteck 5"/>
          <p:cNvSpPr/>
          <p:nvPr/>
        </p:nvSpPr>
        <p:spPr>
          <a:xfrm>
            <a:off x="327545" y="3344514"/>
            <a:ext cx="8346901" cy="2743201"/>
          </a:xfrm>
          <a:prstGeom prst="rect">
            <a:avLst/>
          </a:prstGeom>
          <a:solidFill>
            <a:schemeClr val="tx1"/>
          </a:solidFill>
          <a:ln>
            <a:solidFill>
              <a:schemeClr val="accent1">
                <a:lumMod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de-DE"/>
          </a:p>
        </p:txBody>
      </p:sp>
      <p:sp>
        <p:nvSpPr>
          <p:cNvPr id="7" name="Rechteck 6"/>
          <p:cNvSpPr/>
          <p:nvPr/>
        </p:nvSpPr>
        <p:spPr>
          <a:xfrm>
            <a:off x="7590495" y="5718383"/>
            <a:ext cx="1175322" cy="369332"/>
          </a:xfrm>
          <a:prstGeom prst="rect">
            <a:avLst/>
          </a:prstGeom>
        </p:spPr>
        <p:txBody>
          <a:bodyPr wrap="none">
            <a:spAutoFit/>
          </a:bodyPr>
          <a:lstStyle/>
          <a:p>
            <a:r>
              <a:rPr lang="de-DE" dirty="0" smtClean="0">
                <a:solidFill>
                  <a:schemeClr val="bg1"/>
                </a:solidFill>
              </a:rPr>
              <a:t>[MORAB1]</a:t>
            </a:r>
            <a:endParaRPr lang="de-DE" dirty="0">
              <a:solidFill>
                <a:schemeClr val="bg1"/>
              </a:solidFill>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04795" y="3645024"/>
            <a:ext cx="3432561" cy="221972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43074314"/>
      </p:ext>
    </p:extLst>
  </p:cSld>
  <p:clrMapOvr>
    <a:masterClrMapping/>
  </p:clrMapOvr>
  <p:timing>
    <p:tnLst>
      <p:par>
        <p:cTn id="1" dur="indefinite" restart="never" nodeType="tmRoot"/>
      </p:par>
    </p:tnLst>
  </p:timing>
</p:sld>
</file>

<file path=ppt/theme/theme1.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Benutzerdefiniertes Design">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otalTime>0</TotalTime>
  <Words>2282</Words>
  <Application>Microsoft Office PowerPoint</Application>
  <PresentationFormat>Bildschirmpräsentation (4:3)</PresentationFormat>
  <Paragraphs>478</Paragraphs>
  <Slides>65</Slides>
  <Notes>62</Notes>
  <HiddenSlides>0</HiddenSlides>
  <MMClips>0</MMClips>
  <ScaleCrop>false</ScaleCrop>
  <HeadingPairs>
    <vt:vector size="4" baseType="variant">
      <vt:variant>
        <vt:lpstr>Design</vt:lpstr>
      </vt:variant>
      <vt:variant>
        <vt:i4>2</vt:i4>
      </vt:variant>
      <vt:variant>
        <vt:lpstr>Folientitel</vt:lpstr>
      </vt:variant>
      <vt:variant>
        <vt:i4>65</vt:i4>
      </vt:variant>
    </vt:vector>
  </HeadingPairs>
  <TitlesOfParts>
    <vt:vector size="67" baseType="lpstr">
      <vt:lpstr>Larissa</vt:lpstr>
      <vt:lpstr>Benutzerdefiniertes Design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Gliederung</vt:lpstr>
      <vt:lpstr>Moral und Ethik</vt:lpstr>
      <vt:lpstr>Begriffe</vt:lpstr>
      <vt:lpstr>Modelle der Ethik (1/2)</vt:lpstr>
      <vt:lpstr>Modelle der Ethik (2/2)</vt:lpstr>
      <vt:lpstr>Beispiele</vt:lpstr>
      <vt:lpstr>Gliederung</vt:lpstr>
      <vt:lpstr>Wer entscheidet was geforscht wird?</vt:lpstr>
      <vt:lpstr>Wissenschaft</vt:lpstr>
      <vt:lpstr>Politik (1/2)</vt:lpstr>
      <vt:lpstr>Politik (2/2)</vt:lpstr>
      <vt:lpstr>Gesellschaft (1/2)</vt:lpstr>
      <vt:lpstr>Gesellschaft (2/2)</vt:lpstr>
      <vt:lpstr>Gliederung</vt:lpstr>
      <vt:lpstr>Warum sollte Staat die Wissenschaft schützen und fördern?</vt:lpstr>
      <vt:lpstr>Wofür benötigt Wissenschaft den Staat?</vt:lpstr>
      <vt:lpstr>Forschungsfreiheit in Deutschland (1/2)</vt:lpstr>
      <vt:lpstr>Forschungsfreiheit in Deutschland (2/2)</vt:lpstr>
      <vt:lpstr>Europa (EU)</vt:lpstr>
      <vt:lpstr>Gliederung</vt:lpstr>
      <vt:lpstr>Selbsteinschränkung der Universität</vt:lpstr>
      <vt:lpstr>Zivilklausel</vt:lpstr>
      <vt:lpstr>Liste mit Hochschulen mit Zivilklausel</vt:lpstr>
      <vt:lpstr>Zivilklausel Vorteile / Nachteile</vt:lpstr>
      <vt:lpstr>Situation an der Universität Bremen</vt:lpstr>
      <vt:lpstr>Akkreditierungsverfahren</vt:lpstr>
      <vt:lpstr>Kritik an der Akkreditierung</vt:lpstr>
      <vt:lpstr>Ethikkommissionen</vt:lpstr>
      <vt:lpstr>Ethikkommissionen</vt:lpstr>
      <vt:lpstr>Gliederung</vt:lpstr>
      <vt:lpstr>Unternehmensforschung</vt:lpstr>
      <vt:lpstr>Hochschulforschung</vt:lpstr>
      <vt:lpstr>Drittmittel</vt:lpstr>
      <vt:lpstr>Drittmittel Vorteile / Nachteile</vt:lpstr>
      <vt:lpstr>DFG</vt:lpstr>
      <vt:lpstr>Rolle der DFG</vt:lpstr>
      <vt:lpstr>Hochschulforschung</vt:lpstr>
      <vt:lpstr>Hochschulwatch.de</vt:lpstr>
      <vt:lpstr>Uni Bremen</vt:lpstr>
      <vt:lpstr>Hochschule Bremen</vt:lpstr>
      <vt:lpstr>Gliederung</vt:lpstr>
      <vt:lpstr>Wieso betrifft Wissenschaft die Gesellschaft?</vt:lpstr>
      <vt:lpstr>GVW (1/2)</vt:lpstr>
      <vt:lpstr>GVW (2/2)</vt:lpstr>
      <vt:lpstr>Was kann ich tun? (1/3)</vt:lpstr>
      <vt:lpstr>Was kann ich tun? (2/3)</vt:lpstr>
      <vt:lpstr>Was kann ich tun? (3/3)</vt:lpstr>
      <vt:lpstr>FIfF (1/2)</vt:lpstr>
      <vt:lpstr>FIfF (2/2)</vt:lpstr>
      <vt:lpstr>Was kann ich tun?</vt:lpstr>
      <vt:lpstr>Wie umgehen mit Verantwortung?</vt:lpstr>
      <vt:lpstr>Quellen - Moral und Ethik </vt:lpstr>
      <vt:lpstr>Quellen - Beeinflussung der Wissenschaft </vt:lpstr>
      <vt:lpstr>Quellen - Gesetzlicher Rahmen</vt:lpstr>
      <vt:lpstr>Quellen - Selbsteinschränkung der Universitäten </vt:lpstr>
      <vt:lpstr>Quellen - Finanzierung in der Hochschulforschung </vt:lpstr>
      <vt:lpstr>Quellen - Gesellschaften für Verantwortung </vt:lpstr>
      <vt:lpstr>PowerPoint-Präsentation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dana</dc:creator>
  <cp:lastModifiedBy>Dana Jenett</cp:lastModifiedBy>
  <cp:revision>145</cp:revision>
  <dcterms:created xsi:type="dcterms:W3CDTF">2011-05-09T07:23:46Z</dcterms:created>
  <dcterms:modified xsi:type="dcterms:W3CDTF">2013-12-10T06:51:42Z</dcterms:modified>
</cp:coreProperties>
</file>